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theme/themeOverride3.xml" ContentType="application/vnd.openxmlformats-officedocument.themeOverride+xml"/>
  <Override PartName="/ppt/notesSlides/notesSlide4.xml" ContentType="application/vnd.openxmlformats-officedocument.presentationml.notesSlide+xml"/>
  <Override PartName="/ppt/theme/themeOverride4.xml" ContentType="application/vnd.openxmlformats-officedocument.themeOverride+xml"/>
  <Override PartName="/ppt/notesSlides/notesSlide5.xml" ContentType="application/vnd.openxmlformats-officedocument.presentationml.notesSlide+xml"/>
  <Override PartName="/ppt/theme/themeOverride5.xml" ContentType="application/vnd.openxmlformats-officedocument.themeOverride+xml"/>
  <Override PartName="/ppt/notesSlides/notesSlide6.xml" ContentType="application/vnd.openxmlformats-officedocument.presentationml.notesSlide+xml"/>
  <Override PartName="/ppt/theme/themeOverride6.xml" ContentType="application/vnd.openxmlformats-officedocument.themeOverride+xml"/>
  <Override PartName="/ppt/notesSlides/notesSlide7.xml" ContentType="application/vnd.openxmlformats-officedocument.presentationml.notesSlide+xml"/>
  <Override PartName="/ppt/ink/ink1.xml" ContentType="application/inkml+xml"/>
  <Override PartName="/ppt/theme/themeOverride7.xml" ContentType="application/vnd.openxmlformats-officedocument.themeOverride+xml"/>
  <Override PartName="/ppt/theme/themeOverride8.xml" ContentType="application/vnd.openxmlformats-officedocument.themeOverr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Lst>
  <p:notesMasterIdLst>
    <p:notesMasterId r:id="rId12"/>
  </p:notesMasterIdLst>
  <p:sldIdLst>
    <p:sldId id="273" r:id="rId3"/>
    <p:sldId id="267" r:id="rId4"/>
    <p:sldId id="274" r:id="rId5"/>
    <p:sldId id="277" r:id="rId6"/>
    <p:sldId id="257" r:id="rId7"/>
    <p:sldId id="276" r:id="rId8"/>
    <p:sldId id="260" r:id="rId9"/>
    <p:sldId id="264" r:id="rId10"/>
    <p:sldId id="27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vindra Nikam01" initials="RN" lastIdx="3" clrIdx="0">
    <p:extLst>
      <p:ext uri="{19B8F6BF-5375-455C-9EA6-DF929625EA0E}">
        <p15:presenceInfo xmlns:p15="http://schemas.microsoft.com/office/powerpoint/2012/main" userId="S::ravindra_nikam01@ad.Infosys.com::85264ce8-b679-47f4-bad4-d77ee74daa5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6767" autoAdjust="0"/>
  </p:normalViewPr>
  <p:slideViewPr>
    <p:cSldViewPr snapToGrid="0">
      <p:cViewPr varScale="1">
        <p:scale>
          <a:sx n="59" d="100"/>
          <a:sy n="59" d="100"/>
        </p:scale>
        <p:origin x="117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commentAuthors" Target="commentAuthor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20-06-04T03:32:43.028"/>
    </inkml:context>
    <inkml:brush xml:id="br0">
      <inkml:brushProperty name="width" value="0.05292" units="cm"/>
      <inkml:brushProperty name="height" value="0.05292" units="cm"/>
      <inkml:brushProperty name="color" value="#FF0000"/>
    </inkml:brush>
  </inkml:definitions>
  <inkml:trace contextRef="#ctx0" brushRef="#br0">14445 5855 0</inkml:trace>
  <inkml:trace contextRef="#ctx0" brushRef="#br0" timeOffset="953.43">21387 6818 0,'40'0'15</inkml:trace>
  <inkml:trace contextRef="#ctx0" brushRef="#br0" timeOffset="1172.21">21427 6818 0,'41'0'47</inkml:trace>
  <inkml:trace contextRef="#ctx0" brushRef="#br0" timeOffset="7643.06">17214 6256 0</inkml:trace>
</inkml:ink>
</file>

<file path=ppt/media/hdphoto1.wdp>
</file>

<file path=ppt/media/hdphoto2.wdp>
</file>

<file path=ppt/media/image1.jpg>
</file>

<file path=ppt/media/image10.png>
</file>

<file path=ppt/media/image11.png>
</file>

<file path=ppt/media/image12.png>
</file>

<file path=ppt/media/image13.gif>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A36E58-86D9-4018-BB5E-64CB9FCABA9B}" type="datetimeFigureOut">
              <a:rPr lang="en-US" smtClean="0"/>
              <a:t>8/19/2021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DF91E5-9C05-4B21-9455-65D548F5BE70}" type="slidenum">
              <a:rPr lang="en-US" smtClean="0"/>
              <a:t>‹#›</a:t>
            </a:fld>
            <a:endParaRPr lang="en-US"/>
          </a:p>
        </p:txBody>
      </p:sp>
    </p:spTree>
    <p:extLst>
      <p:ext uri="{BB962C8B-B14F-4D97-AF65-F5344CB8AC3E}">
        <p14:creationId xmlns:p14="http://schemas.microsoft.com/office/powerpoint/2010/main" val="156209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DF91E5-9C05-4B21-9455-65D548F5BE70}" type="slidenum">
              <a:rPr lang="en-US" smtClean="0"/>
              <a:t>1</a:t>
            </a:fld>
            <a:endParaRPr lang="en-US"/>
          </a:p>
        </p:txBody>
      </p:sp>
    </p:spTree>
    <p:extLst>
      <p:ext uri="{BB962C8B-B14F-4D97-AF65-F5344CB8AC3E}">
        <p14:creationId xmlns:p14="http://schemas.microsoft.com/office/powerpoint/2010/main" val="16496324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 suggestion,</a:t>
            </a:r>
          </a:p>
          <a:p>
            <a:r>
              <a:rPr lang="en-US" dirty="0"/>
              <a:t>We know these are challenging times. ISP may struggle </a:t>
            </a:r>
            <a:r>
              <a:rPr lang="en-US" dirty="0" err="1"/>
              <a:t>sevice</a:t>
            </a:r>
            <a:r>
              <a:rPr lang="en-US" dirty="0"/>
              <a:t> continuity, we may face power outage. </a:t>
            </a:r>
          </a:p>
          <a:p>
            <a:r>
              <a:rPr lang="en-US" dirty="0"/>
              <a:t>Stay connected to talk session and with available backup option we reconnect session immediately</a:t>
            </a:r>
          </a:p>
        </p:txBody>
      </p:sp>
      <p:sp>
        <p:nvSpPr>
          <p:cNvPr id="4" name="Slide Number Placeholder 3"/>
          <p:cNvSpPr>
            <a:spLocks noGrp="1"/>
          </p:cNvSpPr>
          <p:nvPr>
            <p:ph type="sldNum" sz="quarter" idx="5"/>
          </p:nvPr>
        </p:nvSpPr>
        <p:spPr/>
        <p:txBody>
          <a:bodyPr/>
          <a:lstStyle/>
          <a:p>
            <a:fld id="{3BDF91E5-9C05-4B21-9455-65D548F5BE70}" type="slidenum">
              <a:rPr lang="en-US" smtClean="0"/>
              <a:t>2</a:t>
            </a:fld>
            <a:endParaRPr lang="en-US"/>
          </a:p>
        </p:txBody>
      </p:sp>
    </p:spTree>
    <p:extLst>
      <p:ext uri="{BB962C8B-B14F-4D97-AF65-F5344CB8AC3E}">
        <p14:creationId xmlns:p14="http://schemas.microsoft.com/office/powerpoint/2010/main" val="41956691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DF91E5-9C05-4B21-9455-65D548F5BE70}" type="slidenum">
              <a:rPr lang="en-US" smtClean="0"/>
              <a:t>3</a:t>
            </a:fld>
            <a:endParaRPr lang="en-US"/>
          </a:p>
        </p:txBody>
      </p:sp>
    </p:spTree>
    <p:extLst>
      <p:ext uri="{BB962C8B-B14F-4D97-AF65-F5344CB8AC3E}">
        <p14:creationId xmlns:p14="http://schemas.microsoft.com/office/powerpoint/2010/main" val="17078023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DF91E5-9C05-4B21-9455-65D548F5BE70}" type="slidenum">
              <a:rPr lang="en-US" smtClean="0"/>
              <a:t>4</a:t>
            </a:fld>
            <a:endParaRPr lang="en-US"/>
          </a:p>
        </p:txBody>
      </p:sp>
    </p:spTree>
    <p:extLst>
      <p:ext uri="{BB962C8B-B14F-4D97-AF65-F5344CB8AC3E}">
        <p14:creationId xmlns:p14="http://schemas.microsoft.com/office/powerpoint/2010/main" val="1168773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verdana" panose="020B0604030504040204" pitchFamily="34" charset="0"/>
              </a:rPr>
              <a:t>Servlet is the first step to learn java Web application development</a:t>
            </a:r>
            <a:br>
              <a:rPr lang="en-US" dirty="0"/>
            </a:br>
            <a:r>
              <a:rPr lang="en-US" b="0" i="0" dirty="0">
                <a:solidFill>
                  <a:srgbClr val="000000"/>
                </a:solidFill>
                <a:effectLst/>
                <a:latin typeface="verdana" panose="020B0604030504040204" pitchFamily="34" charset="0"/>
              </a:rPr>
              <a:t>however Spring is a framework for J2EE application development famous now a days</a:t>
            </a:r>
            <a:br>
              <a:rPr lang="en-US" dirty="0"/>
            </a:br>
            <a:r>
              <a:rPr lang="en-US" b="0" i="0" dirty="0">
                <a:solidFill>
                  <a:srgbClr val="000000"/>
                </a:solidFill>
                <a:effectLst/>
                <a:latin typeface="verdana" panose="020B0604030504040204" pitchFamily="34" charset="0"/>
              </a:rPr>
              <a:t>Servlet: a server side java class to produce the html content.</a:t>
            </a:r>
            <a:br>
              <a:rPr lang="en-US" dirty="0"/>
            </a:br>
            <a:r>
              <a:rPr lang="en-US" b="0" i="0" dirty="0">
                <a:solidFill>
                  <a:srgbClr val="000000"/>
                </a:solidFill>
                <a:effectLst/>
                <a:latin typeface="verdana" panose="020B0604030504040204" pitchFamily="34" charset="0"/>
              </a:rPr>
              <a:t>however</a:t>
            </a:r>
            <a:br>
              <a:rPr lang="en-US" dirty="0"/>
            </a:br>
            <a:r>
              <a:rPr lang="en-US" b="0" i="0" dirty="0">
                <a:solidFill>
                  <a:srgbClr val="000000"/>
                </a:solidFill>
                <a:effectLst/>
                <a:latin typeface="verdana" panose="020B0604030504040204" pitchFamily="34" charset="0"/>
              </a:rPr>
              <a:t>Spring: A framework to develop Big Enterprise Application which include your servlet also</a:t>
            </a:r>
            <a:endParaRPr lang="en-US" dirty="0"/>
          </a:p>
        </p:txBody>
      </p:sp>
      <p:sp>
        <p:nvSpPr>
          <p:cNvPr id="4" name="Slide Number Placeholder 3"/>
          <p:cNvSpPr>
            <a:spLocks noGrp="1"/>
          </p:cNvSpPr>
          <p:nvPr>
            <p:ph type="sldNum" sz="quarter" idx="5"/>
          </p:nvPr>
        </p:nvSpPr>
        <p:spPr/>
        <p:txBody>
          <a:bodyPr/>
          <a:lstStyle/>
          <a:p>
            <a:fld id="{3BDF91E5-9C05-4B21-9455-65D548F5BE70}" type="slidenum">
              <a:rPr lang="en-US" smtClean="0"/>
              <a:t>5</a:t>
            </a:fld>
            <a:endParaRPr lang="en-US"/>
          </a:p>
        </p:txBody>
      </p:sp>
    </p:spTree>
    <p:extLst>
      <p:ext uri="{BB962C8B-B14F-4D97-AF65-F5344CB8AC3E}">
        <p14:creationId xmlns:p14="http://schemas.microsoft.com/office/powerpoint/2010/main" val="7778207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DF91E5-9C05-4B21-9455-65D548F5BE70}" type="slidenum">
              <a:rPr lang="en-US" smtClean="0"/>
              <a:t>6</a:t>
            </a:fld>
            <a:endParaRPr lang="en-US"/>
          </a:p>
        </p:txBody>
      </p:sp>
    </p:spTree>
    <p:extLst>
      <p:ext uri="{BB962C8B-B14F-4D97-AF65-F5344CB8AC3E}">
        <p14:creationId xmlns:p14="http://schemas.microsoft.com/office/powerpoint/2010/main" val="30335831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DF91E5-9C05-4B21-9455-65D548F5BE70}" type="slidenum">
              <a:rPr lang="en-US" smtClean="0"/>
              <a:t>7</a:t>
            </a:fld>
            <a:endParaRPr lang="en-US"/>
          </a:p>
        </p:txBody>
      </p:sp>
    </p:spTree>
    <p:extLst>
      <p:ext uri="{BB962C8B-B14F-4D97-AF65-F5344CB8AC3E}">
        <p14:creationId xmlns:p14="http://schemas.microsoft.com/office/powerpoint/2010/main" val="2096133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BDF91E5-9C05-4B21-9455-65D548F5BE70}" type="slidenum">
              <a:rPr lang="en-US" smtClean="0"/>
              <a:t>9</a:t>
            </a:fld>
            <a:endParaRPr lang="en-US"/>
          </a:p>
        </p:txBody>
      </p:sp>
    </p:spTree>
    <p:extLst>
      <p:ext uri="{BB962C8B-B14F-4D97-AF65-F5344CB8AC3E}">
        <p14:creationId xmlns:p14="http://schemas.microsoft.com/office/powerpoint/2010/main" val="902237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1AF9328-F80C-4870-A4F5-E546F8BF9F9A}" type="datetime1">
              <a:rPr lang="en-US" smtClean="0"/>
              <a:t>8/19/2021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A4B40F-07D9-4AE2-81D0-49EF3B6E3267}" type="slidenum">
              <a:rPr lang="en-US" smtClean="0"/>
              <a:t>‹#›</a:t>
            </a:fld>
            <a:endParaRPr lang="en-US"/>
          </a:p>
        </p:txBody>
      </p:sp>
    </p:spTree>
    <p:extLst>
      <p:ext uri="{BB962C8B-B14F-4D97-AF65-F5344CB8AC3E}">
        <p14:creationId xmlns:p14="http://schemas.microsoft.com/office/powerpoint/2010/main" val="308580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4AF5673-A607-48FF-9BED-2CB6DD123478}" type="datetime1">
              <a:rPr lang="en-US" smtClean="0"/>
              <a:t>8/19/2021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A4B40F-07D9-4AE2-81D0-49EF3B6E3267}" type="slidenum">
              <a:rPr lang="en-US" smtClean="0"/>
              <a:t>‹#›</a:t>
            </a:fld>
            <a:endParaRPr lang="en-US"/>
          </a:p>
        </p:txBody>
      </p:sp>
    </p:spTree>
    <p:extLst>
      <p:ext uri="{BB962C8B-B14F-4D97-AF65-F5344CB8AC3E}">
        <p14:creationId xmlns:p14="http://schemas.microsoft.com/office/powerpoint/2010/main" val="833193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AD4ECD-78EE-4131-BD1F-904A61046248}" type="datetime1">
              <a:rPr lang="en-US" smtClean="0"/>
              <a:t>8/19/2021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A4B40F-07D9-4AE2-81D0-49EF3B6E3267}" type="slidenum">
              <a:rPr lang="en-US" smtClean="0"/>
              <a:t>‹#›</a:t>
            </a:fld>
            <a:endParaRPr lang="en-US"/>
          </a:p>
        </p:txBody>
      </p:sp>
    </p:spTree>
    <p:extLst>
      <p:ext uri="{BB962C8B-B14F-4D97-AF65-F5344CB8AC3E}">
        <p14:creationId xmlns:p14="http://schemas.microsoft.com/office/powerpoint/2010/main" val="1848698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E3DC32B0-90D9-47CA-AE14-33A33AD63610}" type="datetime1">
              <a:rPr lang="en-US" smtClean="0"/>
              <a:t>8/19/2021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844893898"/>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2B67E6-09B9-49F5-8515-266FFB3C81C1}" type="datetime1">
              <a:rPr lang="en-US" smtClean="0"/>
              <a:t>8/19/2021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1594689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06AD0A74-1476-44C0-81C7-BEE3AD2B778A}" type="datetime1">
              <a:rPr lang="en-US" smtClean="0"/>
              <a:t>8/19/2021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559863173"/>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38685DB-808B-42FA-BB91-2454B0F84B48}" type="datetime1">
              <a:rPr lang="en-US" smtClean="0"/>
              <a:t>8/19/2021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32133892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8DF794-84B4-4C81-B76B-5C1EEEB8008F}" type="datetime1">
              <a:rPr lang="en-US" smtClean="0"/>
              <a:t>8/19/2021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3381913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C7C367C-67A0-40B7-9577-A3A744068E66}" type="datetime1">
              <a:rPr lang="en-US" smtClean="0"/>
              <a:t>8/19/2021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25590529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5AA283-4CDC-4A6D-9740-CFDECD548080}" type="datetime1">
              <a:rPr lang="en-US" smtClean="0"/>
              <a:t>8/19/2021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198033916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E85ADEF3-452F-451D-8D26-71220A4182F0}" type="datetime1">
              <a:rPr lang="en-US" smtClean="0"/>
              <a:t>8/19/2021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16153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0056E81-CB0E-44DF-8E5A-E77D058BCF1E}" type="datetime1">
              <a:rPr lang="en-US" smtClean="0"/>
              <a:t>8/19/2021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A4B40F-07D9-4AE2-81D0-49EF3B6E3267}" type="slidenum">
              <a:rPr lang="en-US" smtClean="0"/>
              <a:t>‹#›</a:t>
            </a:fld>
            <a:endParaRPr lang="en-US"/>
          </a:p>
        </p:txBody>
      </p:sp>
    </p:spTree>
    <p:extLst>
      <p:ext uri="{BB962C8B-B14F-4D97-AF65-F5344CB8AC3E}">
        <p14:creationId xmlns:p14="http://schemas.microsoft.com/office/powerpoint/2010/main" val="9242386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6D200B6E-8107-40E1-BF20-851AC2AECB33}" type="datetime1">
              <a:rPr lang="en-US" smtClean="0"/>
              <a:t>8/19/2021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960443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75AE7C5-8E4D-4402-B5F7-081ABD425D19}" type="datetime1">
              <a:rPr lang="en-US" smtClean="0"/>
              <a:t>8/19/2021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1753018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07E0CD-E9B5-4F89-AE2B-6A23A8F1B47E}" type="datetime1">
              <a:rPr lang="en-US" smtClean="0"/>
              <a:t>8/19/2021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10412446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A98C8AC-75AB-4A61-8510-D0CA219D41B0}" type="datetime1">
              <a:rPr lang="en-US" smtClean="0"/>
              <a:t>8/19/2021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A4B40F-07D9-4AE2-81D0-49EF3B6E3267}" type="slidenum">
              <a:rPr lang="en-US" smtClean="0"/>
              <a:t>‹#›</a:t>
            </a:fld>
            <a:endParaRPr lang="en-US"/>
          </a:p>
        </p:txBody>
      </p:sp>
    </p:spTree>
    <p:extLst>
      <p:ext uri="{BB962C8B-B14F-4D97-AF65-F5344CB8AC3E}">
        <p14:creationId xmlns:p14="http://schemas.microsoft.com/office/powerpoint/2010/main" val="1709445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6891EFB-A100-48B9-AE6C-AE2903B79370}" type="datetime1">
              <a:rPr lang="en-US" smtClean="0"/>
              <a:t>8/19/2021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A4B40F-07D9-4AE2-81D0-49EF3B6E3267}" type="slidenum">
              <a:rPr lang="en-US" smtClean="0"/>
              <a:t>‹#›</a:t>
            </a:fld>
            <a:endParaRPr lang="en-US"/>
          </a:p>
        </p:txBody>
      </p:sp>
    </p:spTree>
    <p:extLst>
      <p:ext uri="{BB962C8B-B14F-4D97-AF65-F5344CB8AC3E}">
        <p14:creationId xmlns:p14="http://schemas.microsoft.com/office/powerpoint/2010/main" val="2279420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CD095E9-D086-4CAD-921C-0845DEB4C83D}" type="datetime1">
              <a:rPr lang="en-US" smtClean="0"/>
              <a:t>8/19/2021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A4B40F-07D9-4AE2-81D0-49EF3B6E3267}" type="slidenum">
              <a:rPr lang="en-US" smtClean="0"/>
              <a:t>‹#›</a:t>
            </a:fld>
            <a:endParaRPr lang="en-US"/>
          </a:p>
        </p:txBody>
      </p:sp>
    </p:spTree>
    <p:extLst>
      <p:ext uri="{BB962C8B-B14F-4D97-AF65-F5344CB8AC3E}">
        <p14:creationId xmlns:p14="http://schemas.microsoft.com/office/powerpoint/2010/main" val="3327500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B78C4C4-EE2D-4941-B234-1EF0FC25420C}" type="datetime1">
              <a:rPr lang="en-US" smtClean="0"/>
              <a:t>8/19/2021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A4B40F-07D9-4AE2-81D0-49EF3B6E3267}" type="slidenum">
              <a:rPr lang="en-US" smtClean="0"/>
              <a:t>‹#›</a:t>
            </a:fld>
            <a:endParaRPr lang="en-US"/>
          </a:p>
        </p:txBody>
      </p:sp>
    </p:spTree>
    <p:extLst>
      <p:ext uri="{BB962C8B-B14F-4D97-AF65-F5344CB8AC3E}">
        <p14:creationId xmlns:p14="http://schemas.microsoft.com/office/powerpoint/2010/main" val="42399838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E3F1E4-AC40-4B1F-893B-321B49B15B3A}" type="datetime1">
              <a:rPr lang="en-US" smtClean="0"/>
              <a:t>8/19/2021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A4B40F-07D9-4AE2-81D0-49EF3B6E3267}" type="slidenum">
              <a:rPr lang="en-US" smtClean="0"/>
              <a:t>‹#›</a:t>
            </a:fld>
            <a:endParaRPr lang="en-US"/>
          </a:p>
        </p:txBody>
      </p:sp>
    </p:spTree>
    <p:extLst>
      <p:ext uri="{BB962C8B-B14F-4D97-AF65-F5344CB8AC3E}">
        <p14:creationId xmlns:p14="http://schemas.microsoft.com/office/powerpoint/2010/main" val="12820796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0AB60A5-6397-4A2C-9175-777986E0DC3B}" type="datetime1">
              <a:rPr lang="en-US" smtClean="0"/>
              <a:t>8/19/2021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A4B40F-07D9-4AE2-81D0-49EF3B6E3267}" type="slidenum">
              <a:rPr lang="en-US" smtClean="0"/>
              <a:t>‹#›</a:t>
            </a:fld>
            <a:endParaRPr lang="en-US"/>
          </a:p>
        </p:txBody>
      </p:sp>
    </p:spTree>
    <p:extLst>
      <p:ext uri="{BB962C8B-B14F-4D97-AF65-F5344CB8AC3E}">
        <p14:creationId xmlns:p14="http://schemas.microsoft.com/office/powerpoint/2010/main" val="1517627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D5BD5AA-FC7C-4ED1-82FF-AE523DE11165}" type="datetime1">
              <a:rPr lang="en-US" smtClean="0"/>
              <a:t>8/19/2021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A4B40F-07D9-4AE2-81D0-49EF3B6E3267}" type="slidenum">
              <a:rPr lang="en-US" smtClean="0"/>
              <a:t>‹#›</a:t>
            </a:fld>
            <a:endParaRPr lang="en-US"/>
          </a:p>
        </p:txBody>
      </p:sp>
    </p:spTree>
    <p:extLst>
      <p:ext uri="{BB962C8B-B14F-4D97-AF65-F5344CB8AC3E}">
        <p14:creationId xmlns:p14="http://schemas.microsoft.com/office/powerpoint/2010/main" val="1798985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D7B93B-0886-4DB9-9E9C-D2369A06B219}" type="datetime1">
              <a:rPr lang="en-US" smtClean="0"/>
              <a:t>8/19/2021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A4B40F-07D9-4AE2-81D0-49EF3B6E3267}" type="slidenum">
              <a:rPr lang="en-US" smtClean="0"/>
              <a:t>‹#›</a:t>
            </a:fld>
            <a:endParaRPr lang="en-US"/>
          </a:p>
        </p:txBody>
      </p:sp>
    </p:spTree>
    <p:extLst>
      <p:ext uri="{BB962C8B-B14F-4D97-AF65-F5344CB8AC3E}">
        <p14:creationId xmlns:p14="http://schemas.microsoft.com/office/powerpoint/2010/main" val="14171606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EDDA3D66-F1CE-4C32-9F3B-E85F0968E2ED}" type="datetime1">
              <a:rPr lang="en-US" smtClean="0"/>
              <a:t>8/19/2021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9159715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g"/><Relationship Id="rId7" Type="http://schemas.microsoft.com/office/2007/relationships/hdphoto" Target="../media/hdphoto1.wdp"/><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image" Target="../media/image6.jpg"/><Relationship Id="rId4" Type="http://schemas.openxmlformats.org/officeDocument/2006/relationships/image" Target="../media/image2.png"/><Relationship Id="rId9" Type="http://schemas.microsoft.com/office/2007/relationships/hdphoto" Target="../media/hdphoto2.wdp"/></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hemeOverride" Target="../theme/themeOverride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hemeOverride" Target="../theme/themeOverride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hemeOverride" Target="../theme/themeOverride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10.png"/><Relationship Id="rId2" Type="http://schemas.openxmlformats.org/officeDocument/2006/relationships/slideLayout" Target="../slideLayouts/slideLayout1.xml"/><Relationship Id="rId1" Type="http://schemas.openxmlformats.org/officeDocument/2006/relationships/themeOverride" Target="../theme/themeOverride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image" Target="../media/image11.png"/><Relationship Id="rId2" Type="http://schemas.openxmlformats.org/officeDocument/2006/relationships/slideLayout" Target="../slideLayouts/slideLayout1.xml"/><Relationship Id="rId1" Type="http://schemas.openxmlformats.org/officeDocument/2006/relationships/themeOverride" Target="../theme/themeOverride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notesSlide" Target="../notesSlides/notesSlide7.xml"/><Relationship Id="rId7" Type="http://schemas.openxmlformats.org/officeDocument/2006/relationships/hyperlink" Target="https://www.javatpoint.com/spring-mvc-tutorial" TargetMode="External"/><Relationship Id="rId2" Type="http://schemas.openxmlformats.org/officeDocument/2006/relationships/slideLayout" Target="../slideLayouts/slideLayout2.xml"/><Relationship Id="rId1" Type="http://schemas.openxmlformats.org/officeDocument/2006/relationships/themeOverride" Target="../theme/themeOverride6.xml"/><Relationship Id="rId6" Type="http://schemas.openxmlformats.org/officeDocument/2006/relationships/hyperlink" Target="https://www.javatpoint.com/MVC-in-jsp" TargetMode="External"/><Relationship Id="rId11" Type="http://schemas.openxmlformats.org/officeDocument/2006/relationships/image" Target="../media/image27.emf"/><Relationship Id="rId5" Type="http://schemas.openxmlformats.org/officeDocument/2006/relationships/image" Target="../media/image8.png"/><Relationship Id="rId4" Type="http://schemas.openxmlformats.org/officeDocument/2006/relationships/image" Target="../media/image7.jpg"/><Relationship Id="rId9" Type="http://schemas.openxmlformats.org/officeDocument/2006/relationships/customXml" Target="../ink/ink1.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slideLayout" Target="../slideLayouts/slideLayout2.xml"/><Relationship Id="rId1" Type="http://schemas.openxmlformats.org/officeDocument/2006/relationships/themeOverride" Target="../theme/themeOverride7.xml"/><Relationship Id="rId6" Type="http://schemas.openxmlformats.org/officeDocument/2006/relationships/image" Target="../media/image9.png"/><Relationship Id="rId5" Type="http://schemas.openxmlformats.org/officeDocument/2006/relationships/image" Target="../media/image13.gif"/><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hemeOverride" Target="../theme/themeOverride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B0503020102020204"/>
              <a:ea typeface="+mn-ea"/>
              <a:cs typeface="+mn-cs"/>
            </a:endParaRPr>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3"/>
          <a:srcRect t="10000"/>
          <a:stretch/>
        </p:blipFill>
        <p:spPr>
          <a:xfrm>
            <a:off x="0" y="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Franklin Gothic Book" panose="020B0503020102020204"/>
              <a:ea typeface="+mn-ea"/>
              <a:cs typeface="+mn-cs"/>
            </a:endParaRPr>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140842" y="4817309"/>
            <a:ext cx="5268177" cy="830013"/>
          </a:xfrm>
        </p:spPr>
        <p:txBody>
          <a:bodyPr>
            <a:noAutofit/>
          </a:bodyPr>
          <a:lstStyle/>
          <a:p>
            <a:r>
              <a:rPr lang="en-US" sz="6600" dirty="0">
                <a:solidFill>
                  <a:srgbClr val="FFFFFF"/>
                </a:solidFill>
              </a:rPr>
              <a:t>Spring MVC</a:t>
            </a:r>
          </a:p>
        </p:txBody>
      </p:sp>
      <p:pic>
        <p:nvPicPr>
          <p:cNvPr id="9"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321868" y="268856"/>
            <a:ext cx="717081" cy="633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9"/>
          <p:cNvPicPr>
            <a:picLocks noChangeAspect="1"/>
          </p:cNvPicPr>
          <p:nvPr/>
        </p:nvPicPr>
        <p:blipFill rotWithShape="1">
          <a:blip r:embed="rId5" cstate="print">
            <a:extLst>
              <a:ext uri="{28A0092B-C50C-407E-A947-70E740481C1C}">
                <a14:useLocalDpi xmlns:a14="http://schemas.microsoft.com/office/drawing/2010/main" val="0"/>
              </a:ext>
            </a:extLst>
          </a:blip>
          <a:srcRect r="53110"/>
          <a:stretch/>
        </p:blipFill>
        <p:spPr>
          <a:xfrm>
            <a:off x="208524" y="123524"/>
            <a:ext cx="1194607" cy="810095"/>
          </a:xfrm>
          <a:prstGeom prst="rect">
            <a:avLst/>
          </a:prstGeom>
        </p:spPr>
      </p:pic>
      <p:pic>
        <p:nvPicPr>
          <p:cNvPr id="11" name="Picture 10"/>
          <p:cNvPicPr>
            <a:picLocks noChangeAspect="1"/>
          </p:cNvPicPr>
          <p:nvPr/>
        </p:nvPicPr>
        <p:blipFill>
          <a:blip r:embed="rId6" cstate="print">
            <a:extLst>
              <a:ext uri="{BEBA8EAE-BF5A-486C-A8C5-ECC9F3942E4B}">
                <a14:imgProps xmlns:a14="http://schemas.microsoft.com/office/drawing/2010/main">
                  <a14:imgLayer r:embed="rId7">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10511571" y="15766"/>
            <a:ext cx="1680430" cy="1182414"/>
          </a:xfrm>
          <a:prstGeom prst="rect">
            <a:avLst/>
          </a:prstGeom>
        </p:spPr>
      </p:pic>
      <p:sp>
        <p:nvSpPr>
          <p:cNvPr id="12" name="Rectangle 11"/>
          <p:cNvSpPr/>
          <p:nvPr/>
        </p:nvSpPr>
        <p:spPr>
          <a:xfrm>
            <a:off x="3289773" y="-10"/>
            <a:ext cx="5612434" cy="1323439"/>
          </a:xfrm>
          <a:prstGeom prst="rect">
            <a:avLst/>
          </a:prstGeom>
        </p:spPr>
        <p:txBody>
          <a:bodyPr wrap="none">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a:noFill/>
                </a:ln>
                <a:solidFill>
                  <a:prstClr val="white"/>
                </a:solidFill>
                <a:effectLst>
                  <a:glow rad="228600">
                    <a:srgbClr val="00B0F0">
                      <a:alpha val="40000"/>
                    </a:srgbClr>
                  </a:glow>
                  <a:outerShdw blurRad="38100" dist="38100" dir="2700000" algn="tl">
                    <a:srgbClr val="000000">
                      <a:alpha val="43137"/>
                    </a:srgbClr>
                  </a:outerShdw>
                </a:effectLst>
                <a:uLnTx/>
                <a:uFillTx/>
                <a:latin typeface="Franklin Gothic Book" panose="020B0503020102020204" pitchFamily="34" charset="0"/>
                <a:ea typeface="+mn-ea"/>
                <a:cs typeface="+mn-cs"/>
              </a:rPr>
              <a:t>TECH</a:t>
            </a:r>
            <a:r>
              <a:rPr kumimoji="0" lang="en-US" sz="6000" b="1" i="0" u="none" strike="noStrike" kern="1200" cap="none" spc="0" normalizeH="0" baseline="0" noProof="0" dirty="0">
                <a:ln>
                  <a:noFill/>
                </a:ln>
                <a:solidFill>
                  <a:prstClr val="white">
                    <a:lumMod val="85000"/>
                  </a:prstClr>
                </a:solidFill>
                <a:effectLst/>
                <a:uLnTx/>
                <a:uFillTx/>
                <a:latin typeface="Franklin Gothic Book" panose="020B0503020102020204" pitchFamily="34" charset="0"/>
                <a:ea typeface="Yu Gothic Medium" panose="020B0500000000000000" pitchFamily="34" charset="-128"/>
                <a:cs typeface="+mn-cs"/>
              </a:rPr>
              <a:t> </a:t>
            </a:r>
            <a:r>
              <a:rPr kumimoji="0" lang="en-US" sz="8000" b="1" i="0" u="none" strike="noStrike" kern="1200" cap="none" spc="0" normalizeH="0" baseline="0" noProof="0" dirty="0">
                <a:ln>
                  <a:noFill/>
                </a:ln>
                <a:solidFill>
                  <a:prstClr val="white"/>
                </a:solidFill>
                <a:effectLst>
                  <a:glow rad="228600">
                    <a:srgbClr val="00B0F0">
                      <a:alpha val="40000"/>
                    </a:srgbClr>
                  </a:glow>
                  <a:outerShdw blurRad="38100" dist="38100" dir="2700000" algn="tl">
                    <a:srgbClr val="000000">
                      <a:alpha val="43137"/>
                    </a:srgbClr>
                  </a:outerShdw>
                </a:effectLst>
                <a:uLnTx/>
                <a:uFillTx/>
                <a:latin typeface="Franklin Gothic Book" panose="020B0503020102020204" pitchFamily="34" charset="0"/>
                <a:ea typeface="+mn-ea"/>
                <a:cs typeface="+mn-cs"/>
              </a:rPr>
              <a:t>TALKS</a:t>
            </a:r>
          </a:p>
        </p:txBody>
      </p:sp>
      <p:sp>
        <p:nvSpPr>
          <p:cNvPr id="14" name="Rounded Rectangle 13"/>
          <p:cNvSpPr/>
          <p:nvPr/>
        </p:nvSpPr>
        <p:spPr>
          <a:xfrm>
            <a:off x="991527" y="5073029"/>
            <a:ext cx="3141407" cy="560438"/>
          </a:xfrm>
          <a:prstGeom prst="round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Franklin Gothic Book" panose="020B0503020102020204" pitchFamily="34" charset="0"/>
                <a:ea typeface="+mn-ea"/>
                <a:cs typeface="+mn-cs"/>
              </a:rPr>
              <a:t>Ravindra Nikam </a:t>
            </a:r>
          </a:p>
        </p:txBody>
      </p:sp>
      <p:sp>
        <p:nvSpPr>
          <p:cNvPr id="16" name="TextBox 15"/>
          <p:cNvSpPr txBox="1"/>
          <p:nvPr/>
        </p:nvSpPr>
        <p:spPr>
          <a:xfrm>
            <a:off x="916102" y="5676351"/>
            <a:ext cx="3439981" cy="523220"/>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white"/>
                </a:solidFill>
                <a:effectLst/>
                <a:uLnTx/>
                <a:uFillTx/>
                <a:latin typeface="Franklin Gothic Book" panose="020B0503020102020204" pitchFamily="34" charset="0"/>
                <a:ea typeface="+mn-ea"/>
                <a:cs typeface="+mn-cs"/>
              </a:rPr>
              <a:t>Presenter of the topic</a:t>
            </a:r>
          </a:p>
        </p:txBody>
      </p:sp>
      <p:pic>
        <p:nvPicPr>
          <p:cNvPr id="5" name="Picture 4"/>
          <p:cNvPicPr>
            <a:picLocks noChangeAspect="1"/>
          </p:cNvPicPr>
          <p:nvPr/>
        </p:nvPicPr>
        <p:blipFill rotWithShape="1">
          <a:blip r:embed="rId8">
            <a:extLst>
              <a:ext uri="{BEBA8EAE-BF5A-486C-A8C5-ECC9F3942E4B}">
                <a14:imgProps xmlns:a14="http://schemas.microsoft.com/office/drawing/2010/main">
                  <a14:imgLayer r:embed="rId9">
                    <a14:imgEffect>
                      <a14:brightnessContrast bright="20000" contrast="-40000"/>
                    </a14:imgEffect>
                  </a14:imgLayer>
                </a14:imgProps>
              </a:ext>
              <a:ext uri="{28A0092B-C50C-407E-A947-70E740481C1C}">
                <a14:useLocalDpi xmlns:a14="http://schemas.microsoft.com/office/drawing/2010/main" val="0"/>
              </a:ext>
            </a:extLst>
          </a:blip>
          <a:srcRect r="9172"/>
          <a:stretch/>
        </p:blipFill>
        <p:spPr>
          <a:xfrm rot="16200000">
            <a:off x="1311592" y="2354555"/>
            <a:ext cx="2653129" cy="2238949"/>
          </a:xfrm>
          <a:prstGeom prst="rect">
            <a:avLst/>
          </a:prstGeom>
          <a:ln w="38100" cap="sq">
            <a:solidFill>
              <a:schemeClr val="bg1"/>
            </a:solidFill>
            <a:prstDash val="solid"/>
            <a:miter lim="800000"/>
          </a:ln>
          <a:effectLst>
            <a:outerShdw blurRad="50800" dist="38100" dir="2700000" algn="tl" rotWithShape="0">
              <a:srgbClr val="000000">
                <a:alpha val="43000"/>
              </a:srgbClr>
            </a:outerShdw>
          </a:effectLst>
        </p:spPr>
      </p:pic>
      <p:sp>
        <p:nvSpPr>
          <p:cNvPr id="3" name="Slide Number Placeholder 2">
            <a:extLst>
              <a:ext uri="{FF2B5EF4-FFF2-40B4-BE49-F238E27FC236}">
                <a16:creationId xmlns:a16="http://schemas.microsoft.com/office/drawing/2014/main" id="{557E8F5A-27A4-435A-9D70-084B7CEEAD7D}"/>
              </a:ext>
            </a:extLst>
          </p:cNvPr>
          <p:cNvSpPr>
            <a:spLocks noGrp="1"/>
          </p:cNvSpPr>
          <p:nvPr>
            <p:ph type="sldNum" sz="quarter" idx="12"/>
          </p:nvPr>
        </p:nvSpPr>
        <p:spPr/>
        <p:txBody>
          <a:bodyPr/>
          <a:lstStyle/>
          <a:p>
            <a:fld id="{69E57DC2-970A-4B3E-BB1C-7A09969E49DF}" type="slidenum">
              <a:rPr lang="en-US" smtClean="0"/>
              <a:pPr/>
              <a:t>1</a:t>
            </a:fld>
            <a:endParaRPr lang="en-US" dirty="0"/>
          </a:p>
        </p:txBody>
      </p:sp>
      <p:pic>
        <p:nvPicPr>
          <p:cNvPr id="8" name="Picture 7" descr="A person with a mustache and a mustache&#10;&#10;Description automatically generated with medium confidence">
            <a:extLst>
              <a:ext uri="{FF2B5EF4-FFF2-40B4-BE49-F238E27FC236}">
                <a16:creationId xmlns:a16="http://schemas.microsoft.com/office/drawing/2014/main" id="{1E9D6927-A7B9-4C4C-9EEE-287B42A8BC8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190630" y="2102429"/>
            <a:ext cx="2743200" cy="2743200"/>
          </a:xfrm>
          <a:prstGeom prst="rect">
            <a:avLst/>
          </a:prstGeom>
        </p:spPr>
      </p:pic>
    </p:spTree>
    <p:extLst>
      <p:ext uri="{BB962C8B-B14F-4D97-AF65-F5344CB8AC3E}">
        <p14:creationId xmlns:p14="http://schemas.microsoft.com/office/powerpoint/2010/main" val="455202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4C944E-75D7-405A-AD71-CFBE4E206360}"/>
              </a:ext>
            </a:extLst>
          </p:cNvPr>
          <p:cNvPicPr>
            <a:picLocks noChangeAspect="1"/>
          </p:cNvPicPr>
          <p:nvPr/>
        </p:nvPicPr>
        <p:blipFill>
          <a:blip r:embed="rId5">
            <a:duotone>
              <a:prstClr val="black"/>
              <a:srgbClr val="33F7FA">
                <a:tint val="45000"/>
                <a:satMod val="400000"/>
              </a:srgbClr>
            </a:duotone>
            <a:extLst>
              <a:ext uri="{28A0092B-C50C-407E-A947-70E740481C1C}">
                <a14:useLocalDpi xmlns:a14="http://schemas.microsoft.com/office/drawing/2010/main" val="0"/>
              </a:ext>
            </a:extLst>
          </a:blip>
          <a:stretch>
            <a:fillRect/>
          </a:stretch>
        </p:blipFill>
        <p:spPr>
          <a:xfrm>
            <a:off x="4793916" y="275756"/>
            <a:ext cx="3577573" cy="954817"/>
          </a:xfrm>
          <a:prstGeom prst="rect">
            <a:avLst/>
          </a:prstGeom>
        </p:spPr>
      </p:pic>
      <p:sp>
        <p:nvSpPr>
          <p:cNvPr id="5" name="Title 1">
            <a:extLst>
              <a:ext uri="{FF2B5EF4-FFF2-40B4-BE49-F238E27FC236}">
                <a16:creationId xmlns:a16="http://schemas.microsoft.com/office/drawing/2014/main" id="{2AB308FA-FE1A-4272-80FF-A1F4BEBC5FCB}"/>
              </a:ext>
            </a:extLst>
          </p:cNvPr>
          <p:cNvSpPr txBox="1">
            <a:spLocks/>
          </p:cNvSpPr>
          <p:nvPr/>
        </p:nvSpPr>
        <p:spPr>
          <a:xfrm>
            <a:off x="5049505" y="460776"/>
            <a:ext cx="3995770" cy="584775"/>
          </a:xfrm>
          <a:prstGeom prst="rect">
            <a:avLst/>
          </a:prstGeom>
        </p:spPr>
        <p:txBody>
          <a:bodyPr wrap="square">
            <a:spAutoFit/>
          </a:bodyPr>
          <a:lstStyle>
            <a:defPPr>
              <a:defRPr lang="en-US"/>
            </a:defPPr>
            <a:lvl1pPr marR="0" lvl="0" indent="0" defTabSz="914400" fontAlgn="auto">
              <a:lnSpc>
                <a:spcPct val="100000"/>
              </a:lnSpc>
              <a:spcBef>
                <a:spcPts val="0"/>
              </a:spcBef>
              <a:spcAft>
                <a:spcPts val="0"/>
              </a:spcAft>
              <a:buClrTx/>
              <a:buSzTx/>
              <a:buFontTx/>
              <a:buNone/>
              <a:tabLst/>
              <a:defRPr kumimoji="0" sz="2800" b="1" i="0" u="none" strike="noStrike" cap="none" spc="0" normalizeH="0" baseline="0">
                <a:ln>
                  <a:noFill/>
                </a:ln>
                <a:solidFill>
                  <a:srgbClr val="33F7FA"/>
                </a:solidFill>
                <a:effectLst/>
                <a:uLnTx/>
                <a:uFillTx/>
                <a:latin typeface="Agency FB" panose="020B0503020202020204" pitchFamily="34" charset="0"/>
              </a:defRPr>
            </a:lvl1pPr>
          </a:lstStyle>
          <a:p>
            <a:pPr lvl="0">
              <a:defRPr/>
            </a:pPr>
            <a:r>
              <a:rPr lang="en-US" altLang="en-US" sz="3200" dirty="0">
                <a:latin typeface="Bell MT" panose="02020503060305020303" pitchFamily="18" charset="0"/>
              </a:rPr>
              <a:t>Spring MVC</a:t>
            </a:r>
            <a:endParaRPr lang="en-US" sz="3200" dirty="0"/>
          </a:p>
        </p:txBody>
      </p:sp>
      <p:sp>
        <p:nvSpPr>
          <p:cNvPr id="6" name="Rectangle 5">
            <a:extLst>
              <a:ext uri="{FF2B5EF4-FFF2-40B4-BE49-F238E27FC236}">
                <a16:creationId xmlns:a16="http://schemas.microsoft.com/office/drawing/2014/main" id="{7281B7C4-2FC8-4815-9AF8-3EC09831057B}"/>
              </a:ext>
            </a:extLst>
          </p:cNvPr>
          <p:cNvSpPr/>
          <p:nvPr/>
        </p:nvSpPr>
        <p:spPr>
          <a:xfrm>
            <a:off x="1387584" y="1708634"/>
            <a:ext cx="8240510" cy="3970318"/>
          </a:xfrm>
          <a:prstGeom prst="rect">
            <a:avLst/>
          </a:prstGeom>
        </p:spPr>
        <p:txBody>
          <a:bodyPr wrap="square">
            <a:spAutoFit/>
          </a:bodyPr>
          <a:lstStyle/>
          <a:p>
            <a:pPr marL="342900" indent="-342900">
              <a:buFont typeface="+mj-lt"/>
              <a:buAutoNum type="arabicPeriod"/>
            </a:pPr>
            <a:r>
              <a:rPr lang="en-US" sz="2800" dirty="0">
                <a:solidFill>
                  <a:schemeClr val="bg1"/>
                </a:solidFill>
                <a:latin typeface="Bell MT" panose="02020503060305020303" pitchFamily="18" charset="0"/>
                <a:ea typeface="Times New Roman" panose="02020603050405020304" pitchFamily="18" charset="0"/>
              </a:rPr>
              <a:t>Introduction</a:t>
            </a:r>
          </a:p>
          <a:p>
            <a:pPr marL="342900" indent="-342900">
              <a:buFont typeface="+mj-lt"/>
              <a:buAutoNum type="arabicPeriod"/>
            </a:pPr>
            <a:endParaRPr lang="en-US" sz="2800" dirty="0">
              <a:solidFill>
                <a:schemeClr val="bg1"/>
              </a:solidFill>
              <a:latin typeface="Bell MT" panose="02020503060305020303" pitchFamily="18" charset="0"/>
              <a:ea typeface="Times New Roman" panose="02020603050405020304" pitchFamily="18" charset="0"/>
            </a:endParaRPr>
          </a:p>
          <a:p>
            <a:pPr marL="342900" indent="-342900">
              <a:buFont typeface="+mj-lt"/>
              <a:buAutoNum type="arabicPeriod"/>
            </a:pPr>
            <a:r>
              <a:rPr lang="en-US" sz="2800" dirty="0">
                <a:solidFill>
                  <a:schemeClr val="bg1"/>
                </a:solidFill>
                <a:latin typeface="Bell MT" panose="02020503060305020303" pitchFamily="18" charset="0"/>
                <a:ea typeface="Times New Roman" panose="02020603050405020304" pitchFamily="18" charset="0"/>
              </a:rPr>
              <a:t>MVC Servlet</a:t>
            </a:r>
          </a:p>
          <a:p>
            <a:pPr marL="342900" indent="-342900">
              <a:buFont typeface="+mj-lt"/>
              <a:buAutoNum type="arabicPeriod"/>
            </a:pPr>
            <a:endParaRPr lang="en-US" sz="2800" dirty="0">
              <a:solidFill>
                <a:schemeClr val="bg1"/>
              </a:solidFill>
              <a:latin typeface="Bell MT" panose="02020503060305020303" pitchFamily="18" charset="0"/>
              <a:ea typeface="Times New Roman" panose="02020603050405020304" pitchFamily="18" charset="0"/>
            </a:endParaRPr>
          </a:p>
          <a:p>
            <a:pPr marL="342900" indent="-342900">
              <a:buFont typeface="+mj-lt"/>
              <a:buAutoNum type="arabicPeriod"/>
            </a:pPr>
            <a:r>
              <a:rPr lang="en-US" sz="2800" dirty="0">
                <a:solidFill>
                  <a:schemeClr val="bg1"/>
                </a:solidFill>
                <a:latin typeface="Bell MT" panose="02020503060305020303" pitchFamily="18" charset="0"/>
                <a:ea typeface="Times New Roman" panose="02020603050405020304" pitchFamily="18" charset="0"/>
              </a:rPr>
              <a:t>Spring MVC</a:t>
            </a:r>
          </a:p>
          <a:p>
            <a:pPr marL="342900" indent="-342900">
              <a:buFont typeface="+mj-lt"/>
              <a:buAutoNum type="arabicPeriod"/>
            </a:pPr>
            <a:endParaRPr lang="en-US" sz="2800" dirty="0">
              <a:solidFill>
                <a:schemeClr val="bg1"/>
              </a:solidFill>
              <a:latin typeface="Bell MT" panose="02020503060305020303" pitchFamily="18" charset="0"/>
              <a:ea typeface="Times New Roman" panose="02020603050405020304" pitchFamily="18" charset="0"/>
            </a:endParaRPr>
          </a:p>
          <a:p>
            <a:pPr marL="342900" indent="-342900">
              <a:buFont typeface="+mj-lt"/>
              <a:buAutoNum type="arabicPeriod"/>
            </a:pPr>
            <a:r>
              <a:rPr lang="en-US" sz="2800" dirty="0">
                <a:solidFill>
                  <a:schemeClr val="bg1"/>
                </a:solidFill>
                <a:latin typeface="Bell MT" panose="02020503060305020303" pitchFamily="18" charset="0"/>
                <a:ea typeface="Times New Roman" panose="02020603050405020304" pitchFamily="18" charset="0"/>
              </a:rPr>
              <a:t>MVC Servlet and Spring MVC demo</a:t>
            </a:r>
          </a:p>
          <a:p>
            <a:pPr marL="342900" indent="-342900">
              <a:buFont typeface="+mj-lt"/>
              <a:buAutoNum type="arabicPeriod"/>
            </a:pPr>
            <a:endParaRPr lang="en-US" sz="2800" dirty="0">
              <a:solidFill>
                <a:schemeClr val="bg1"/>
              </a:solidFill>
              <a:latin typeface="Bell MT" panose="02020503060305020303" pitchFamily="18" charset="0"/>
              <a:ea typeface="Times New Roman" panose="02020603050405020304" pitchFamily="18" charset="0"/>
            </a:endParaRPr>
          </a:p>
          <a:p>
            <a:pPr marL="342900" indent="-342900">
              <a:buFont typeface="+mj-lt"/>
              <a:buAutoNum type="arabicPeriod"/>
            </a:pPr>
            <a:r>
              <a:rPr lang="en-US" sz="2800" dirty="0">
                <a:solidFill>
                  <a:schemeClr val="bg1"/>
                </a:solidFill>
                <a:latin typeface="Bell MT" panose="02020503060305020303" pitchFamily="18" charset="0"/>
                <a:ea typeface="Times New Roman" panose="02020603050405020304" pitchFamily="18" charset="0"/>
              </a:rPr>
              <a:t>Reference</a:t>
            </a:r>
          </a:p>
        </p:txBody>
      </p:sp>
      <p:pic>
        <p:nvPicPr>
          <p:cNvPr id="8" name="Picture 7">
            <a:extLst>
              <a:ext uri="{FF2B5EF4-FFF2-40B4-BE49-F238E27FC236}">
                <a16:creationId xmlns:a16="http://schemas.microsoft.com/office/drawing/2014/main" id="{540920F2-BE0A-4D99-8EB2-C474B10E02B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2547927" y="3918125"/>
            <a:ext cx="5190126" cy="1143260"/>
          </a:xfrm>
          <a:prstGeom prst="rect">
            <a:avLst/>
          </a:prstGeom>
        </p:spPr>
      </p:pic>
      <p:sp>
        <p:nvSpPr>
          <p:cNvPr id="2" name="Slide Number Placeholder 1">
            <a:extLst>
              <a:ext uri="{FF2B5EF4-FFF2-40B4-BE49-F238E27FC236}">
                <a16:creationId xmlns:a16="http://schemas.microsoft.com/office/drawing/2014/main" id="{85DF5B10-895B-41E9-BCC7-D89A8F6A0B80}"/>
              </a:ext>
            </a:extLst>
          </p:cNvPr>
          <p:cNvSpPr>
            <a:spLocks noGrp="1"/>
          </p:cNvSpPr>
          <p:nvPr>
            <p:ph type="sldNum" sz="quarter" idx="12"/>
          </p:nvPr>
        </p:nvSpPr>
        <p:spPr/>
        <p:txBody>
          <a:bodyPr/>
          <a:lstStyle/>
          <a:p>
            <a:fld id="{C4A4B40F-07D9-4AE2-81D0-49EF3B6E3267}" type="slidenum">
              <a:rPr lang="en-US" smtClean="0"/>
              <a:t>2</a:t>
            </a:fld>
            <a:endParaRPr lang="en-US"/>
          </a:p>
        </p:txBody>
      </p:sp>
    </p:spTree>
    <p:extLst>
      <p:ext uri="{BB962C8B-B14F-4D97-AF65-F5344CB8AC3E}">
        <p14:creationId xmlns:p14="http://schemas.microsoft.com/office/powerpoint/2010/main" val="2468131960"/>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4C944E-75D7-405A-AD71-CFBE4E206360}"/>
              </a:ext>
            </a:extLst>
          </p:cNvPr>
          <p:cNvPicPr>
            <a:picLocks noChangeAspect="1"/>
          </p:cNvPicPr>
          <p:nvPr/>
        </p:nvPicPr>
        <p:blipFill>
          <a:blip r:embed="rId5">
            <a:duotone>
              <a:prstClr val="black"/>
              <a:srgbClr val="33F7FA">
                <a:tint val="45000"/>
                <a:satMod val="400000"/>
              </a:srgbClr>
            </a:duotone>
            <a:extLst>
              <a:ext uri="{28A0092B-C50C-407E-A947-70E740481C1C}">
                <a14:useLocalDpi xmlns:a14="http://schemas.microsoft.com/office/drawing/2010/main" val="0"/>
              </a:ext>
            </a:extLst>
          </a:blip>
          <a:stretch>
            <a:fillRect/>
          </a:stretch>
        </p:blipFill>
        <p:spPr>
          <a:xfrm>
            <a:off x="4534703" y="6711"/>
            <a:ext cx="3931379" cy="674009"/>
          </a:xfrm>
          <a:prstGeom prst="rect">
            <a:avLst/>
          </a:prstGeom>
        </p:spPr>
      </p:pic>
      <p:sp>
        <p:nvSpPr>
          <p:cNvPr id="2" name="Rectangle 1">
            <a:extLst>
              <a:ext uri="{FF2B5EF4-FFF2-40B4-BE49-F238E27FC236}">
                <a16:creationId xmlns:a16="http://schemas.microsoft.com/office/drawing/2014/main" id="{A023975D-9D59-4919-BEED-834990251FBA}"/>
              </a:ext>
            </a:extLst>
          </p:cNvPr>
          <p:cNvSpPr/>
          <p:nvPr/>
        </p:nvSpPr>
        <p:spPr>
          <a:xfrm>
            <a:off x="457200" y="684584"/>
            <a:ext cx="11551024" cy="5632311"/>
          </a:xfrm>
          <a:prstGeom prst="rect">
            <a:avLst/>
          </a:prstGeom>
        </p:spPr>
        <p:txBody>
          <a:bodyPr wrap="square">
            <a:spAutoFit/>
          </a:bodyPr>
          <a:lstStyle/>
          <a:p>
            <a:pPr algn="just" fontAlgn="base"/>
            <a:endParaRPr lang="en-US" sz="2400" b="0" i="0" dirty="0">
              <a:solidFill>
                <a:schemeClr val="bg1"/>
              </a:solidFill>
              <a:effectLst/>
              <a:latin typeface="Arial" panose="020B0604020202020204" pitchFamily="34" charset="0"/>
            </a:endParaRPr>
          </a:p>
          <a:p>
            <a:pPr algn="just" fontAlgn="base"/>
            <a:r>
              <a:rPr lang="en-US" sz="2400" b="0" i="0" dirty="0">
                <a:solidFill>
                  <a:schemeClr val="bg1"/>
                </a:solidFill>
                <a:effectLst/>
                <a:latin typeface="Arial" panose="020B0604020202020204" pitchFamily="34" charset="0"/>
              </a:rPr>
              <a:t>A </a:t>
            </a:r>
            <a:r>
              <a:rPr lang="en-US" sz="2400" b="1" i="0" dirty="0">
                <a:solidFill>
                  <a:schemeClr val="bg1"/>
                </a:solidFill>
                <a:effectLst/>
                <a:latin typeface="Arial" panose="020B0604020202020204" pitchFamily="34" charset="0"/>
              </a:rPr>
              <a:t>web application</a:t>
            </a:r>
            <a:r>
              <a:rPr lang="en-US" sz="2400" b="0" i="0" dirty="0">
                <a:solidFill>
                  <a:schemeClr val="bg1"/>
                </a:solidFill>
                <a:effectLst/>
                <a:latin typeface="Arial" panose="020B0604020202020204" pitchFamily="34" charset="0"/>
              </a:rPr>
              <a:t> (or </a:t>
            </a:r>
            <a:r>
              <a:rPr lang="en-US" sz="2400" b="1" i="0" dirty="0">
                <a:solidFill>
                  <a:schemeClr val="bg1"/>
                </a:solidFill>
                <a:effectLst/>
                <a:latin typeface="Arial" panose="020B0604020202020204" pitchFamily="34" charset="0"/>
              </a:rPr>
              <a:t>web app</a:t>
            </a:r>
            <a:r>
              <a:rPr lang="en-US" sz="2400" b="0" i="0" dirty="0">
                <a:solidFill>
                  <a:schemeClr val="bg1"/>
                </a:solidFill>
                <a:effectLst/>
                <a:latin typeface="Arial" panose="020B0604020202020204" pitchFamily="34" charset="0"/>
              </a:rPr>
              <a:t>) is </a:t>
            </a:r>
            <a:r>
              <a:rPr lang="en-US" sz="2400" b="0" i="0" u="none" strike="noStrike" dirty="0">
                <a:solidFill>
                  <a:schemeClr val="bg1"/>
                </a:solidFill>
                <a:effectLst/>
                <a:latin typeface="Arial" panose="020B0604020202020204" pitchFamily="34" charset="0"/>
              </a:rPr>
              <a:t>application software</a:t>
            </a:r>
            <a:r>
              <a:rPr lang="en-US" sz="2400" b="0" i="0" dirty="0">
                <a:solidFill>
                  <a:schemeClr val="bg1"/>
                </a:solidFill>
                <a:effectLst/>
                <a:latin typeface="Arial" panose="020B0604020202020204" pitchFamily="34" charset="0"/>
              </a:rPr>
              <a:t> that runs on a </a:t>
            </a:r>
            <a:r>
              <a:rPr lang="en-US" sz="2400" b="0" i="0" u="none" strike="noStrike" dirty="0">
                <a:solidFill>
                  <a:schemeClr val="bg1"/>
                </a:solidFill>
                <a:effectLst/>
                <a:latin typeface="Arial" panose="020B0604020202020204" pitchFamily="34" charset="0"/>
              </a:rPr>
              <a:t>web server</a:t>
            </a:r>
            <a:r>
              <a:rPr lang="en-US" sz="2400" b="0" i="0" dirty="0">
                <a:solidFill>
                  <a:schemeClr val="bg1"/>
                </a:solidFill>
                <a:effectLst/>
                <a:latin typeface="Arial" panose="020B0604020202020204" pitchFamily="34" charset="0"/>
              </a:rPr>
              <a:t>, unlike computer-based software programs that are run locally on the </a:t>
            </a:r>
            <a:r>
              <a:rPr lang="en-US" sz="2400" b="0" i="0" u="none" strike="noStrike" dirty="0">
                <a:solidFill>
                  <a:schemeClr val="bg1"/>
                </a:solidFill>
                <a:effectLst/>
                <a:latin typeface="Arial" panose="020B0604020202020204" pitchFamily="34" charset="0"/>
              </a:rPr>
              <a:t>operating system</a:t>
            </a:r>
            <a:r>
              <a:rPr lang="en-US" sz="2400" b="0" i="0" dirty="0">
                <a:solidFill>
                  <a:schemeClr val="bg1"/>
                </a:solidFill>
                <a:effectLst/>
                <a:latin typeface="Arial" panose="020B0604020202020204" pitchFamily="34" charset="0"/>
              </a:rPr>
              <a:t> (OS) of the device. Web applications are accessed by the user through a </a:t>
            </a:r>
            <a:r>
              <a:rPr lang="en-US" sz="2400" b="0" i="0" u="none" strike="noStrike" dirty="0">
                <a:solidFill>
                  <a:schemeClr val="bg1"/>
                </a:solidFill>
                <a:effectLst/>
                <a:latin typeface="Arial" panose="020B0604020202020204" pitchFamily="34" charset="0"/>
              </a:rPr>
              <a:t>web browser</a:t>
            </a:r>
            <a:r>
              <a:rPr lang="en-US" sz="2400" b="0" i="0" dirty="0">
                <a:solidFill>
                  <a:schemeClr val="bg1"/>
                </a:solidFill>
                <a:effectLst/>
                <a:latin typeface="Arial" panose="020B0604020202020204" pitchFamily="34" charset="0"/>
              </a:rPr>
              <a:t> with an active network connection. These applications are programmed using a </a:t>
            </a:r>
            <a:r>
              <a:rPr lang="en-US" sz="2400" b="0" i="0" u="none" strike="noStrike" dirty="0">
                <a:solidFill>
                  <a:schemeClr val="bg1"/>
                </a:solidFill>
                <a:effectLst/>
                <a:latin typeface="Arial" panose="020B0604020202020204" pitchFamily="34" charset="0"/>
              </a:rPr>
              <a:t>client–server</a:t>
            </a:r>
            <a:r>
              <a:rPr lang="en-US" sz="2400" b="0" i="0" dirty="0">
                <a:solidFill>
                  <a:schemeClr val="bg1"/>
                </a:solidFill>
                <a:effectLst/>
                <a:latin typeface="Arial" panose="020B0604020202020204" pitchFamily="34" charset="0"/>
              </a:rPr>
              <a:t> modeled structure—the user ("</a:t>
            </a:r>
            <a:r>
              <a:rPr lang="en-US" sz="2400" b="0" i="1" dirty="0">
                <a:solidFill>
                  <a:schemeClr val="bg1"/>
                </a:solidFill>
                <a:effectLst/>
                <a:latin typeface="Arial" panose="020B0604020202020204" pitchFamily="34" charset="0"/>
              </a:rPr>
              <a:t>client</a:t>
            </a:r>
            <a:r>
              <a:rPr lang="en-US" sz="2400" b="0" i="0" dirty="0">
                <a:solidFill>
                  <a:schemeClr val="bg1"/>
                </a:solidFill>
                <a:effectLst/>
                <a:latin typeface="Arial" panose="020B0604020202020204" pitchFamily="34" charset="0"/>
              </a:rPr>
              <a:t>") is provided </a:t>
            </a:r>
            <a:r>
              <a:rPr lang="en-US" sz="2400" b="0" i="1" dirty="0">
                <a:solidFill>
                  <a:schemeClr val="bg1"/>
                </a:solidFill>
                <a:effectLst/>
                <a:latin typeface="Arial" panose="020B0604020202020204" pitchFamily="34" charset="0"/>
              </a:rPr>
              <a:t>services</a:t>
            </a:r>
            <a:r>
              <a:rPr lang="en-US" sz="2400" b="0" i="0" dirty="0">
                <a:solidFill>
                  <a:schemeClr val="bg1"/>
                </a:solidFill>
                <a:effectLst/>
                <a:latin typeface="Arial" panose="020B0604020202020204" pitchFamily="34" charset="0"/>
              </a:rPr>
              <a:t> through an </a:t>
            </a:r>
            <a:r>
              <a:rPr lang="en-US" sz="2400" b="0" i="1" dirty="0">
                <a:solidFill>
                  <a:schemeClr val="bg1"/>
                </a:solidFill>
                <a:effectLst/>
                <a:latin typeface="Arial" panose="020B0604020202020204" pitchFamily="34" charset="0"/>
              </a:rPr>
              <a:t>off-site server</a:t>
            </a:r>
            <a:r>
              <a:rPr lang="en-US" sz="2400" b="0" i="0" dirty="0">
                <a:solidFill>
                  <a:schemeClr val="bg1"/>
                </a:solidFill>
                <a:effectLst/>
                <a:latin typeface="Arial" panose="020B0604020202020204" pitchFamily="34" charset="0"/>
              </a:rPr>
              <a:t> that is hosted by a third-party. Examples of commonly-used web applications include: </a:t>
            </a:r>
            <a:r>
              <a:rPr lang="en-US" sz="2400" b="0" i="0" u="none" strike="noStrike" dirty="0">
                <a:solidFill>
                  <a:schemeClr val="bg1"/>
                </a:solidFill>
                <a:effectLst/>
                <a:latin typeface="Arial" panose="020B0604020202020204" pitchFamily="34" charset="0"/>
              </a:rPr>
              <a:t>web-mail</a:t>
            </a:r>
            <a:r>
              <a:rPr lang="en-US" sz="2400" b="0" i="0" dirty="0">
                <a:solidFill>
                  <a:schemeClr val="bg1"/>
                </a:solidFill>
                <a:effectLst/>
                <a:latin typeface="Arial" panose="020B0604020202020204" pitchFamily="34" charset="0"/>
              </a:rPr>
              <a:t>, </a:t>
            </a:r>
            <a:r>
              <a:rPr lang="en-US" sz="2400" b="0" i="0" u="none" strike="noStrike" dirty="0">
                <a:solidFill>
                  <a:schemeClr val="bg1"/>
                </a:solidFill>
                <a:effectLst/>
                <a:latin typeface="Arial" panose="020B0604020202020204" pitchFamily="34" charset="0"/>
              </a:rPr>
              <a:t>online retail sales</a:t>
            </a:r>
            <a:r>
              <a:rPr lang="en-US" sz="2400" b="0" i="0" dirty="0">
                <a:solidFill>
                  <a:schemeClr val="bg1"/>
                </a:solidFill>
                <a:effectLst/>
                <a:latin typeface="Arial" panose="020B0604020202020204" pitchFamily="34" charset="0"/>
              </a:rPr>
              <a:t>, online banking, and </a:t>
            </a:r>
            <a:r>
              <a:rPr lang="en-US" sz="2400" b="0" i="0" u="none" strike="noStrike" dirty="0">
                <a:solidFill>
                  <a:schemeClr val="bg1"/>
                </a:solidFill>
                <a:effectLst/>
                <a:latin typeface="Arial" panose="020B0604020202020204" pitchFamily="34" charset="0"/>
              </a:rPr>
              <a:t>online auctions</a:t>
            </a:r>
            <a:r>
              <a:rPr lang="en-US" sz="2400" b="0" i="0" dirty="0">
                <a:solidFill>
                  <a:schemeClr val="bg1"/>
                </a:solidFill>
                <a:effectLst/>
                <a:latin typeface="Arial" panose="020B0604020202020204" pitchFamily="34" charset="0"/>
              </a:rPr>
              <a:t>.</a:t>
            </a:r>
            <a:endParaRPr lang="en-US" sz="2400" b="0" i="0" dirty="0">
              <a:solidFill>
                <a:schemeClr val="bg1"/>
              </a:solidFill>
              <a:effectLst/>
              <a:latin typeface="-apple-system"/>
            </a:endParaRPr>
          </a:p>
          <a:p>
            <a:pPr algn="just" fontAlgn="base"/>
            <a:endParaRPr lang="en-US" sz="2400" dirty="0">
              <a:solidFill>
                <a:schemeClr val="bg1"/>
              </a:solidFill>
              <a:latin typeface="-apple-system"/>
            </a:endParaRPr>
          </a:p>
          <a:p>
            <a:pPr algn="just" fontAlgn="base"/>
            <a:r>
              <a:rPr lang="en-US" sz="2400" b="0" i="0" dirty="0">
                <a:solidFill>
                  <a:schemeClr val="bg1"/>
                </a:solidFill>
                <a:effectLst/>
                <a:latin typeface="-apple-system"/>
              </a:rPr>
              <a:t>Servlets are based upon a low-level API for handling requests and responses. Web frameworks like Spring MVC are designed to make building web applications, which handle HTTP requests and responses, easier. Most Java web frameworks, including Spring MVC, use servlets behind the scenes.</a:t>
            </a:r>
          </a:p>
          <a:p>
            <a:pPr algn="just"/>
            <a:endParaRPr lang="en-US" sz="2400" dirty="0">
              <a:solidFill>
                <a:schemeClr val="bg1"/>
              </a:solidFill>
              <a:latin typeface="verdana" panose="020B0604030504040204" pitchFamily="34" charset="0"/>
            </a:endParaRPr>
          </a:p>
        </p:txBody>
      </p:sp>
      <p:pic>
        <p:nvPicPr>
          <p:cNvPr id="6" name="Picture 5">
            <a:extLst>
              <a:ext uri="{FF2B5EF4-FFF2-40B4-BE49-F238E27FC236}">
                <a16:creationId xmlns:a16="http://schemas.microsoft.com/office/drawing/2014/main" id="{A95E1022-8487-45B2-A760-AF4843BB44C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2547927" y="3918125"/>
            <a:ext cx="5190126" cy="1143260"/>
          </a:xfrm>
          <a:prstGeom prst="rect">
            <a:avLst/>
          </a:prstGeom>
        </p:spPr>
      </p:pic>
      <p:sp>
        <p:nvSpPr>
          <p:cNvPr id="3" name="Slide Number Placeholder 2">
            <a:extLst>
              <a:ext uri="{FF2B5EF4-FFF2-40B4-BE49-F238E27FC236}">
                <a16:creationId xmlns:a16="http://schemas.microsoft.com/office/drawing/2014/main" id="{93253E6F-9066-4755-A118-A3C5B3E5DB0B}"/>
              </a:ext>
            </a:extLst>
          </p:cNvPr>
          <p:cNvSpPr>
            <a:spLocks noGrp="1"/>
          </p:cNvSpPr>
          <p:nvPr>
            <p:ph type="sldNum" sz="quarter" idx="12"/>
          </p:nvPr>
        </p:nvSpPr>
        <p:spPr/>
        <p:txBody>
          <a:bodyPr/>
          <a:lstStyle/>
          <a:p>
            <a:fld id="{C4A4B40F-07D9-4AE2-81D0-49EF3B6E3267}" type="slidenum">
              <a:rPr lang="en-US" smtClean="0"/>
              <a:t>3</a:t>
            </a:fld>
            <a:endParaRPr lang="en-US"/>
          </a:p>
        </p:txBody>
      </p:sp>
      <p:sp>
        <p:nvSpPr>
          <p:cNvPr id="8" name="Title 1">
            <a:extLst>
              <a:ext uri="{FF2B5EF4-FFF2-40B4-BE49-F238E27FC236}">
                <a16:creationId xmlns:a16="http://schemas.microsoft.com/office/drawing/2014/main" id="{1D0B6DA2-CB7D-4A42-9B02-2E44FF4DB194}"/>
              </a:ext>
            </a:extLst>
          </p:cNvPr>
          <p:cNvSpPr txBox="1">
            <a:spLocks/>
          </p:cNvSpPr>
          <p:nvPr/>
        </p:nvSpPr>
        <p:spPr>
          <a:xfrm>
            <a:off x="4776436" y="-2689"/>
            <a:ext cx="3311276" cy="586158"/>
          </a:xfrm>
          <a:prstGeom prst="rect">
            <a:avLst/>
          </a:prstGeom>
        </p:spPr>
        <p:txBody>
          <a:bodyPr wrap="square">
            <a:spAutoFit/>
          </a:bodyPr>
          <a:lstStyle>
            <a:defPPr>
              <a:defRPr lang="en-US"/>
            </a:defPPr>
            <a:lvl1pPr marR="0" lvl="0" indent="0" defTabSz="914400" fontAlgn="auto">
              <a:lnSpc>
                <a:spcPct val="100000"/>
              </a:lnSpc>
              <a:spcBef>
                <a:spcPts val="0"/>
              </a:spcBef>
              <a:spcAft>
                <a:spcPts val="0"/>
              </a:spcAft>
              <a:buClrTx/>
              <a:buSzTx/>
              <a:buFontTx/>
              <a:buNone/>
              <a:tabLst/>
              <a:defRPr kumimoji="0" sz="2800" b="1" i="0" u="none" strike="noStrike" cap="none" spc="0" normalizeH="0" baseline="0">
                <a:ln>
                  <a:noFill/>
                </a:ln>
                <a:solidFill>
                  <a:srgbClr val="33F7FA"/>
                </a:solidFill>
                <a:effectLst/>
                <a:uLnTx/>
                <a:uFillTx/>
                <a:latin typeface="Agency FB" panose="020B0503020202020204" pitchFamily="34" charset="0"/>
              </a:defRPr>
            </a:lvl1pPr>
          </a:lstStyle>
          <a:p>
            <a:pPr lvl="0">
              <a:defRPr/>
            </a:pPr>
            <a:r>
              <a:rPr lang="en-US" altLang="en-US" sz="3200" dirty="0"/>
              <a:t>Introduction</a:t>
            </a:r>
            <a:endParaRPr lang="en-US" sz="3200" dirty="0"/>
          </a:p>
        </p:txBody>
      </p:sp>
    </p:spTree>
    <p:extLst>
      <p:ext uri="{BB962C8B-B14F-4D97-AF65-F5344CB8AC3E}">
        <p14:creationId xmlns:p14="http://schemas.microsoft.com/office/powerpoint/2010/main" val="4059019230"/>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4C944E-75D7-405A-AD71-CFBE4E206360}"/>
              </a:ext>
            </a:extLst>
          </p:cNvPr>
          <p:cNvPicPr>
            <a:picLocks noChangeAspect="1"/>
          </p:cNvPicPr>
          <p:nvPr/>
        </p:nvPicPr>
        <p:blipFill>
          <a:blip r:embed="rId5">
            <a:duotone>
              <a:prstClr val="black"/>
              <a:srgbClr val="33F7FA">
                <a:tint val="45000"/>
                <a:satMod val="400000"/>
              </a:srgbClr>
            </a:duotone>
            <a:extLst>
              <a:ext uri="{28A0092B-C50C-407E-A947-70E740481C1C}">
                <a14:useLocalDpi xmlns:a14="http://schemas.microsoft.com/office/drawing/2010/main" val="0"/>
              </a:ext>
            </a:extLst>
          </a:blip>
          <a:stretch>
            <a:fillRect/>
          </a:stretch>
        </p:blipFill>
        <p:spPr>
          <a:xfrm>
            <a:off x="4534703" y="6711"/>
            <a:ext cx="3931379" cy="674009"/>
          </a:xfrm>
          <a:prstGeom prst="rect">
            <a:avLst/>
          </a:prstGeom>
        </p:spPr>
      </p:pic>
      <p:sp>
        <p:nvSpPr>
          <p:cNvPr id="2" name="Rectangle 1">
            <a:extLst>
              <a:ext uri="{FF2B5EF4-FFF2-40B4-BE49-F238E27FC236}">
                <a16:creationId xmlns:a16="http://schemas.microsoft.com/office/drawing/2014/main" id="{A023975D-9D59-4919-BEED-834990251FBA}"/>
              </a:ext>
            </a:extLst>
          </p:cNvPr>
          <p:cNvSpPr/>
          <p:nvPr/>
        </p:nvSpPr>
        <p:spPr>
          <a:xfrm>
            <a:off x="457200" y="684584"/>
            <a:ext cx="11551024" cy="5139869"/>
          </a:xfrm>
          <a:prstGeom prst="rect">
            <a:avLst/>
          </a:prstGeom>
        </p:spPr>
        <p:txBody>
          <a:bodyPr wrap="square">
            <a:spAutoFit/>
          </a:bodyPr>
          <a:lstStyle/>
          <a:p>
            <a:pPr algn="just" fontAlgn="base"/>
            <a:r>
              <a:rPr lang="en-US" sz="2400" b="0" i="0" dirty="0">
                <a:solidFill>
                  <a:schemeClr val="bg1"/>
                </a:solidFill>
                <a:effectLst/>
                <a:latin typeface="-apple-system"/>
              </a:rPr>
              <a:t>You CAN use servlets to write a web application, but you'll have to handle all of the details manually. You'll get very little help with typical web stuff like validation, REST, request/response body for JSON, form binding, etc. You will end up writing lot of utility code to support your web application.</a:t>
            </a:r>
          </a:p>
          <a:p>
            <a:pPr algn="just" fontAlgn="base"/>
            <a:endParaRPr lang="en-US" sz="2400" b="0" i="0" dirty="0">
              <a:solidFill>
                <a:schemeClr val="bg1"/>
              </a:solidFill>
              <a:effectLst/>
              <a:latin typeface="-apple-system"/>
            </a:endParaRPr>
          </a:p>
          <a:p>
            <a:pPr algn="just" fontAlgn="base"/>
            <a:r>
              <a:rPr lang="en-US" sz="2400" b="0" i="0" dirty="0">
                <a:solidFill>
                  <a:schemeClr val="bg1"/>
                </a:solidFill>
                <a:effectLst/>
                <a:latin typeface="-apple-system"/>
              </a:rPr>
              <a:t>Web frameworks, on the other hand, are designed to make all of this stuff simple. With Spring MVC, you aren't bothered with manually handling the request and response even though you can still get access to them if you need to. Simple. With servlets, you'd have to do lot of stuff manually.</a:t>
            </a:r>
          </a:p>
          <a:p>
            <a:pPr algn="just"/>
            <a:endParaRPr lang="en-US" sz="2400" dirty="0">
              <a:solidFill>
                <a:schemeClr val="bg1"/>
              </a:solidFill>
              <a:latin typeface="verdana" panose="020B0604030504040204" pitchFamily="34" charset="0"/>
            </a:endParaRPr>
          </a:p>
          <a:p>
            <a:pPr algn="just"/>
            <a:r>
              <a:rPr lang="en-US" sz="2200" b="0" i="0" dirty="0">
                <a:solidFill>
                  <a:schemeClr val="bg1"/>
                </a:solidFill>
                <a:effectLst/>
                <a:latin typeface="verdana" panose="020B0604030504040204" pitchFamily="34" charset="0"/>
              </a:rPr>
              <a:t>A Spring MVC is a Java framework which is used to build web applications. It follows the Model-View-Controller design pattern. It implements all the basic features of a core spring framework like Inversion of Control, Dependency Injection.</a:t>
            </a:r>
            <a:endParaRPr lang="en-US" sz="2200" dirty="0">
              <a:solidFill>
                <a:schemeClr val="bg1"/>
              </a:solidFill>
              <a:latin typeface="Bell MT" panose="02020503060305020303" pitchFamily="18" charset="0"/>
            </a:endParaRPr>
          </a:p>
        </p:txBody>
      </p:sp>
      <p:pic>
        <p:nvPicPr>
          <p:cNvPr id="6" name="Picture 5">
            <a:extLst>
              <a:ext uri="{FF2B5EF4-FFF2-40B4-BE49-F238E27FC236}">
                <a16:creationId xmlns:a16="http://schemas.microsoft.com/office/drawing/2014/main" id="{A95E1022-8487-45B2-A760-AF4843BB44C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2547927" y="3918125"/>
            <a:ext cx="5190126" cy="1143260"/>
          </a:xfrm>
          <a:prstGeom prst="rect">
            <a:avLst/>
          </a:prstGeom>
        </p:spPr>
      </p:pic>
      <p:sp>
        <p:nvSpPr>
          <p:cNvPr id="3" name="Slide Number Placeholder 2">
            <a:extLst>
              <a:ext uri="{FF2B5EF4-FFF2-40B4-BE49-F238E27FC236}">
                <a16:creationId xmlns:a16="http://schemas.microsoft.com/office/drawing/2014/main" id="{93253E6F-9066-4755-A118-A3C5B3E5DB0B}"/>
              </a:ext>
            </a:extLst>
          </p:cNvPr>
          <p:cNvSpPr>
            <a:spLocks noGrp="1"/>
          </p:cNvSpPr>
          <p:nvPr>
            <p:ph type="sldNum" sz="quarter" idx="12"/>
          </p:nvPr>
        </p:nvSpPr>
        <p:spPr/>
        <p:txBody>
          <a:bodyPr/>
          <a:lstStyle/>
          <a:p>
            <a:fld id="{C4A4B40F-07D9-4AE2-81D0-49EF3B6E3267}" type="slidenum">
              <a:rPr lang="en-US" smtClean="0"/>
              <a:t>4</a:t>
            </a:fld>
            <a:endParaRPr lang="en-US"/>
          </a:p>
        </p:txBody>
      </p:sp>
      <p:sp>
        <p:nvSpPr>
          <p:cNvPr id="8" name="Title 1">
            <a:extLst>
              <a:ext uri="{FF2B5EF4-FFF2-40B4-BE49-F238E27FC236}">
                <a16:creationId xmlns:a16="http://schemas.microsoft.com/office/drawing/2014/main" id="{1D0B6DA2-CB7D-4A42-9B02-2E44FF4DB194}"/>
              </a:ext>
            </a:extLst>
          </p:cNvPr>
          <p:cNvSpPr txBox="1">
            <a:spLocks/>
          </p:cNvSpPr>
          <p:nvPr/>
        </p:nvSpPr>
        <p:spPr>
          <a:xfrm>
            <a:off x="4776436" y="-2689"/>
            <a:ext cx="3311276" cy="586158"/>
          </a:xfrm>
          <a:prstGeom prst="rect">
            <a:avLst/>
          </a:prstGeom>
        </p:spPr>
        <p:txBody>
          <a:bodyPr wrap="square">
            <a:spAutoFit/>
          </a:bodyPr>
          <a:lstStyle>
            <a:defPPr>
              <a:defRPr lang="en-US"/>
            </a:defPPr>
            <a:lvl1pPr marR="0" lvl="0" indent="0" defTabSz="914400" fontAlgn="auto">
              <a:lnSpc>
                <a:spcPct val="100000"/>
              </a:lnSpc>
              <a:spcBef>
                <a:spcPts val="0"/>
              </a:spcBef>
              <a:spcAft>
                <a:spcPts val="0"/>
              </a:spcAft>
              <a:buClrTx/>
              <a:buSzTx/>
              <a:buFontTx/>
              <a:buNone/>
              <a:tabLst/>
              <a:defRPr kumimoji="0" sz="2800" b="1" i="0" u="none" strike="noStrike" cap="none" spc="0" normalizeH="0" baseline="0">
                <a:ln>
                  <a:noFill/>
                </a:ln>
                <a:solidFill>
                  <a:srgbClr val="33F7FA"/>
                </a:solidFill>
                <a:effectLst/>
                <a:uLnTx/>
                <a:uFillTx/>
                <a:latin typeface="Agency FB" panose="020B0503020202020204" pitchFamily="34" charset="0"/>
              </a:defRPr>
            </a:lvl1pPr>
          </a:lstStyle>
          <a:p>
            <a:pPr lvl="0">
              <a:defRPr/>
            </a:pPr>
            <a:r>
              <a:rPr lang="en-US" altLang="en-US" sz="3200" dirty="0"/>
              <a:t>Introduction</a:t>
            </a:r>
            <a:endParaRPr lang="en-US" sz="3200" dirty="0"/>
          </a:p>
        </p:txBody>
      </p:sp>
    </p:spTree>
    <p:extLst>
      <p:ext uri="{BB962C8B-B14F-4D97-AF65-F5344CB8AC3E}">
        <p14:creationId xmlns:p14="http://schemas.microsoft.com/office/powerpoint/2010/main" val="3300361778"/>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4C944E-75D7-405A-AD71-CFBE4E206360}"/>
              </a:ext>
            </a:extLst>
          </p:cNvPr>
          <p:cNvPicPr>
            <a:picLocks noChangeAspect="1"/>
          </p:cNvPicPr>
          <p:nvPr/>
        </p:nvPicPr>
        <p:blipFill>
          <a:blip r:embed="rId5">
            <a:duotone>
              <a:prstClr val="black"/>
              <a:srgbClr val="33F7FA">
                <a:tint val="45000"/>
                <a:satMod val="400000"/>
              </a:srgbClr>
            </a:duotone>
            <a:extLst>
              <a:ext uri="{28A0092B-C50C-407E-A947-70E740481C1C}">
                <a14:useLocalDpi xmlns:a14="http://schemas.microsoft.com/office/drawing/2010/main" val="0"/>
              </a:ext>
            </a:extLst>
          </a:blip>
          <a:stretch>
            <a:fillRect/>
          </a:stretch>
        </p:blipFill>
        <p:spPr>
          <a:xfrm>
            <a:off x="4534703" y="235310"/>
            <a:ext cx="3931379" cy="954817"/>
          </a:xfrm>
          <a:prstGeom prst="rect">
            <a:avLst/>
          </a:prstGeom>
        </p:spPr>
      </p:pic>
      <p:sp>
        <p:nvSpPr>
          <p:cNvPr id="5" name="Title 1">
            <a:extLst>
              <a:ext uri="{FF2B5EF4-FFF2-40B4-BE49-F238E27FC236}">
                <a16:creationId xmlns:a16="http://schemas.microsoft.com/office/drawing/2014/main" id="{2AB308FA-FE1A-4272-80FF-A1F4BEBC5FCB}"/>
              </a:ext>
            </a:extLst>
          </p:cNvPr>
          <p:cNvSpPr txBox="1">
            <a:spLocks/>
          </p:cNvSpPr>
          <p:nvPr/>
        </p:nvSpPr>
        <p:spPr>
          <a:xfrm>
            <a:off x="4776436" y="418950"/>
            <a:ext cx="3311276" cy="584775"/>
          </a:xfrm>
          <a:prstGeom prst="rect">
            <a:avLst/>
          </a:prstGeom>
        </p:spPr>
        <p:txBody>
          <a:bodyPr wrap="square">
            <a:spAutoFit/>
          </a:bodyPr>
          <a:lstStyle>
            <a:defPPr>
              <a:defRPr lang="en-US"/>
            </a:defPPr>
            <a:lvl1pPr marR="0" lvl="0" indent="0" defTabSz="914400" fontAlgn="auto">
              <a:lnSpc>
                <a:spcPct val="100000"/>
              </a:lnSpc>
              <a:spcBef>
                <a:spcPts val="0"/>
              </a:spcBef>
              <a:spcAft>
                <a:spcPts val="0"/>
              </a:spcAft>
              <a:buClrTx/>
              <a:buSzTx/>
              <a:buFontTx/>
              <a:buNone/>
              <a:tabLst/>
              <a:defRPr kumimoji="0" sz="2800" b="1" i="0" u="none" strike="noStrike" cap="none" spc="0" normalizeH="0" baseline="0">
                <a:ln>
                  <a:noFill/>
                </a:ln>
                <a:solidFill>
                  <a:srgbClr val="33F7FA"/>
                </a:solidFill>
                <a:effectLst/>
                <a:uLnTx/>
                <a:uFillTx/>
                <a:latin typeface="Agency FB" panose="020B0503020202020204" pitchFamily="34" charset="0"/>
              </a:defRPr>
            </a:lvl1pPr>
          </a:lstStyle>
          <a:p>
            <a:pPr>
              <a:defRPr/>
            </a:pPr>
            <a:r>
              <a:rPr lang="en-US" altLang="en-US" sz="3200" dirty="0"/>
              <a:t>MVC Servlet</a:t>
            </a:r>
            <a:endParaRPr lang="en-US" sz="3200" dirty="0"/>
          </a:p>
        </p:txBody>
      </p:sp>
      <p:sp>
        <p:nvSpPr>
          <p:cNvPr id="2" name="Rectangle 1">
            <a:extLst>
              <a:ext uri="{FF2B5EF4-FFF2-40B4-BE49-F238E27FC236}">
                <a16:creationId xmlns:a16="http://schemas.microsoft.com/office/drawing/2014/main" id="{A023975D-9D59-4919-BEED-834990251FBA}"/>
              </a:ext>
            </a:extLst>
          </p:cNvPr>
          <p:cNvSpPr/>
          <p:nvPr/>
        </p:nvSpPr>
        <p:spPr>
          <a:xfrm>
            <a:off x="759656" y="1657849"/>
            <a:ext cx="10782770" cy="584775"/>
          </a:xfrm>
          <a:prstGeom prst="rect">
            <a:avLst/>
          </a:prstGeom>
        </p:spPr>
        <p:txBody>
          <a:bodyPr wrap="square">
            <a:spAutoFit/>
          </a:bodyPr>
          <a:lstStyle/>
          <a:p>
            <a:pPr>
              <a:buFontTx/>
              <a:buChar char="-"/>
            </a:pPr>
            <a:endParaRPr lang="en-US" sz="3200" dirty="0">
              <a:solidFill>
                <a:schemeClr val="bg1"/>
              </a:solidFill>
              <a:latin typeface="Bell MT" panose="02020503060305020303" pitchFamily="18" charset="0"/>
            </a:endParaRPr>
          </a:p>
        </p:txBody>
      </p:sp>
      <p:pic>
        <p:nvPicPr>
          <p:cNvPr id="6" name="Picture 5">
            <a:extLst>
              <a:ext uri="{FF2B5EF4-FFF2-40B4-BE49-F238E27FC236}">
                <a16:creationId xmlns:a16="http://schemas.microsoft.com/office/drawing/2014/main" id="{A95E1022-8487-45B2-A760-AF4843BB44C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2547927" y="3918125"/>
            <a:ext cx="5190126" cy="1143260"/>
          </a:xfrm>
          <a:prstGeom prst="rect">
            <a:avLst/>
          </a:prstGeom>
        </p:spPr>
      </p:pic>
      <p:sp>
        <p:nvSpPr>
          <p:cNvPr id="3" name="Slide Number Placeholder 2">
            <a:extLst>
              <a:ext uri="{FF2B5EF4-FFF2-40B4-BE49-F238E27FC236}">
                <a16:creationId xmlns:a16="http://schemas.microsoft.com/office/drawing/2014/main" id="{93253E6F-9066-4755-A118-A3C5B3E5DB0B}"/>
              </a:ext>
            </a:extLst>
          </p:cNvPr>
          <p:cNvSpPr>
            <a:spLocks noGrp="1"/>
          </p:cNvSpPr>
          <p:nvPr>
            <p:ph type="sldNum" sz="quarter" idx="12"/>
          </p:nvPr>
        </p:nvSpPr>
        <p:spPr/>
        <p:txBody>
          <a:bodyPr/>
          <a:lstStyle/>
          <a:p>
            <a:fld id="{C4A4B40F-07D9-4AE2-81D0-49EF3B6E3267}" type="slidenum">
              <a:rPr lang="en-US" smtClean="0"/>
              <a:t>5</a:t>
            </a:fld>
            <a:endParaRPr lang="en-US"/>
          </a:p>
        </p:txBody>
      </p:sp>
      <p:sp>
        <p:nvSpPr>
          <p:cNvPr id="7" name="Rectangle 6">
            <a:extLst>
              <a:ext uri="{FF2B5EF4-FFF2-40B4-BE49-F238E27FC236}">
                <a16:creationId xmlns:a16="http://schemas.microsoft.com/office/drawing/2014/main" id="{0364E577-0D30-4B2A-84CE-84810147D748}"/>
              </a:ext>
            </a:extLst>
          </p:cNvPr>
          <p:cNvSpPr/>
          <p:nvPr/>
        </p:nvSpPr>
        <p:spPr>
          <a:xfrm>
            <a:off x="649574" y="1090072"/>
            <a:ext cx="10704226" cy="1384995"/>
          </a:xfrm>
          <a:prstGeom prst="rect">
            <a:avLst/>
          </a:prstGeom>
        </p:spPr>
        <p:txBody>
          <a:bodyPr wrap="square">
            <a:spAutoFit/>
          </a:bodyPr>
          <a:lstStyle/>
          <a:p>
            <a:pPr algn="l"/>
            <a:r>
              <a:rPr lang="en-US" sz="2800" b="0" i="0" dirty="0">
                <a:solidFill>
                  <a:schemeClr val="bg1"/>
                </a:solidFill>
                <a:effectLst/>
                <a:latin typeface="erdana"/>
              </a:rPr>
              <a:t>Advantage of MVC (Model 2) Architecture</a:t>
            </a:r>
          </a:p>
          <a:p>
            <a:pPr marL="457200" indent="-457200" algn="l">
              <a:buFont typeface="Arial" panose="020B0604020202020204" pitchFamily="34" charset="0"/>
              <a:buChar char="•"/>
            </a:pPr>
            <a:r>
              <a:rPr lang="en-US" sz="2800" b="0" i="0" dirty="0">
                <a:solidFill>
                  <a:schemeClr val="bg1"/>
                </a:solidFill>
                <a:effectLst/>
                <a:latin typeface="verdana" panose="020B0604030504040204" pitchFamily="34" charset="0"/>
              </a:rPr>
              <a:t>Navigation Control is centralized</a:t>
            </a:r>
          </a:p>
          <a:p>
            <a:pPr marL="457200" indent="-457200" algn="l">
              <a:buFont typeface="Arial" panose="020B0604020202020204" pitchFamily="34" charset="0"/>
              <a:buChar char="•"/>
            </a:pPr>
            <a:r>
              <a:rPr lang="en-US" sz="2800" b="0" i="0" dirty="0">
                <a:solidFill>
                  <a:schemeClr val="bg1"/>
                </a:solidFill>
                <a:effectLst/>
                <a:latin typeface="verdana" panose="020B0604030504040204" pitchFamily="34" charset="0"/>
              </a:rPr>
              <a:t>Easy to maintain the large application</a:t>
            </a:r>
          </a:p>
        </p:txBody>
      </p:sp>
      <p:pic>
        <p:nvPicPr>
          <p:cNvPr id="9" name="Picture 8">
            <a:extLst>
              <a:ext uri="{FF2B5EF4-FFF2-40B4-BE49-F238E27FC236}">
                <a16:creationId xmlns:a16="http://schemas.microsoft.com/office/drawing/2014/main" id="{160BD0DA-67F9-4E9B-8C3D-92191D506093}"/>
              </a:ext>
            </a:extLst>
          </p:cNvPr>
          <p:cNvPicPr>
            <a:picLocks noChangeAspect="1"/>
          </p:cNvPicPr>
          <p:nvPr/>
        </p:nvPicPr>
        <p:blipFill>
          <a:blip r:embed="rId7"/>
          <a:stretch>
            <a:fillRect/>
          </a:stretch>
        </p:blipFill>
        <p:spPr>
          <a:xfrm>
            <a:off x="3581401" y="2560031"/>
            <a:ext cx="8201025" cy="3894592"/>
          </a:xfrm>
          <a:prstGeom prst="rect">
            <a:avLst/>
          </a:prstGeom>
        </p:spPr>
      </p:pic>
    </p:spTree>
    <p:extLst>
      <p:ext uri="{BB962C8B-B14F-4D97-AF65-F5344CB8AC3E}">
        <p14:creationId xmlns:p14="http://schemas.microsoft.com/office/powerpoint/2010/main" val="4264240709"/>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4C944E-75D7-405A-AD71-CFBE4E206360}"/>
              </a:ext>
            </a:extLst>
          </p:cNvPr>
          <p:cNvPicPr>
            <a:picLocks noChangeAspect="1"/>
          </p:cNvPicPr>
          <p:nvPr/>
        </p:nvPicPr>
        <p:blipFill>
          <a:blip r:embed="rId5">
            <a:duotone>
              <a:prstClr val="black"/>
              <a:srgbClr val="33F7FA">
                <a:tint val="45000"/>
                <a:satMod val="400000"/>
              </a:srgbClr>
            </a:duotone>
            <a:extLst>
              <a:ext uri="{28A0092B-C50C-407E-A947-70E740481C1C}">
                <a14:useLocalDpi xmlns:a14="http://schemas.microsoft.com/office/drawing/2010/main" val="0"/>
              </a:ext>
            </a:extLst>
          </a:blip>
          <a:stretch>
            <a:fillRect/>
          </a:stretch>
        </p:blipFill>
        <p:spPr>
          <a:xfrm>
            <a:off x="4534703" y="235310"/>
            <a:ext cx="3931379" cy="954817"/>
          </a:xfrm>
          <a:prstGeom prst="rect">
            <a:avLst/>
          </a:prstGeom>
        </p:spPr>
      </p:pic>
      <p:sp>
        <p:nvSpPr>
          <p:cNvPr id="5" name="Title 1">
            <a:extLst>
              <a:ext uri="{FF2B5EF4-FFF2-40B4-BE49-F238E27FC236}">
                <a16:creationId xmlns:a16="http://schemas.microsoft.com/office/drawing/2014/main" id="{2AB308FA-FE1A-4272-80FF-A1F4BEBC5FCB}"/>
              </a:ext>
            </a:extLst>
          </p:cNvPr>
          <p:cNvSpPr txBox="1">
            <a:spLocks/>
          </p:cNvSpPr>
          <p:nvPr/>
        </p:nvSpPr>
        <p:spPr>
          <a:xfrm>
            <a:off x="4776436" y="418950"/>
            <a:ext cx="3311276" cy="584775"/>
          </a:xfrm>
          <a:prstGeom prst="rect">
            <a:avLst/>
          </a:prstGeom>
        </p:spPr>
        <p:txBody>
          <a:bodyPr wrap="square">
            <a:spAutoFit/>
          </a:bodyPr>
          <a:lstStyle>
            <a:defPPr>
              <a:defRPr lang="en-US"/>
            </a:defPPr>
            <a:lvl1pPr marR="0" lvl="0" indent="0" defTabSz="914400" fontAlgn="auto">
              <a:lnSpc>
                <a:spcPct val="100000"/>
              </a:lnSpc>
              <a:spcBef>
                <a:spcPts val="0"/>
              </a:spcBef>
              <a:spcAft>
                <a:spcPts val="0"/>
              </a:spcAft>
              <a:buClrTx/>
              <a:buSzTx/>
              <a:buFontTx/>
              <a:buNone/>
              <a:tabLst/>
              <a:defRPr kumimoji="0" sz="2800" b="1" i="0" u="none" strike="noStrike" cap="none" spc="0" normalizeH="0" baseline="0">
                <a:ln>
                  <a:noFill/>
                </a:ln>
                <a:solidFill>
                  <a:srgbClr val="33F7FA"/>
                </a:solidFill>
                <a:effectLst/>
                <a:uLnTx/>
                <a:uFillTx/>
                <a:latin typeface="Agency FB" panose="020B0503020202020204" pitchFamily="34" charset="0"/>
              </a:defRPr>
            </a:lvl1pPr>
          </a:lstStyle>
          <a:p>
            <a:pPr lvl="0">
              <a:defRPr/>
            </a:pPr>
            <a:r>
              <a:rPr lang="en-US" altLang="en-US" sz="3200" dirty="0"/>
              <a:t>Spring MVC</a:t>
            </a:r>
          </a:p>
        </p:txBody>
      </p:sp>
      <p:sp>
        <p:nvSpPr>
          <p:cNvPr id="2" name="Rectangle 1">
            <a:extLst>
              <a:ext uri="{FF2B5EF4-FFF2-40B4-BE49-F238E27FC236}">
                <a16:creationId xmlns:a16="http://schemas.microsoft.com/office/drawing/2014/main" id="{A023975D-9D59-4919-BEED-834990251FBA}"/>
              </a:ext>
            </a:extLst>
          </p:cNvPr>
          <p:cNvSpPr/>
          <p:nvPr/>
        </p:nvSpPr>
        <p:spPr>
          <a:xfrm>
            <a:off x="759656" y="1657849"/>
            <a:ext cx="10782770" cy="584775"/>
          </a:xfrm>
          <a:prstGeom prst="rect">
            <a:avLst/>
          </a:prstGeom>
        </p:spPr>
        <p:txBody>
          <a:bodyPr wrap="square">
            <a:spAutoFit/>
          </a:bodyPr>
          <a:lstStyle/>
          <a:p>
            <a:pPr>
              <a:buFontTx/>
              <a:buChar char="-"/>
            </a:pPr>
            <a:endParaRPr lang="en-US" sz="3200" dirty="0">
              <a:solidFill>
                <a:schemeClr val="bg1"/>
              </a:solidFill>
              <a:latin typeface="Bell MT" panose="02020503060305020303" pitchFamily="18" charset="0"/>
            </a:endParaRPr>
          </a:p>
        </p:txBody>
      </p:sp>
      <p:pic>
        <p:nvPicPr>
          <p:cNvPr id="6" name="Picture 5">
            <a:extLst>
              <a:ext uri="{FF2B5EF4-FFF2-40B4-BE49-F238E27FC236}">
                <a16:creationId xmlns:a16="http://schemas.microsoft.com/office/drawing/2014/main" id="{A95E1022-8487-45B2-A760-AF4843BB44C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2547927" y="3918125"/>
            <a:ext cx="5190126" cy="1143260"/>
          </a:xfrm>
          <a:prstGeom prst="rect">
            <a:avLst/>
          </a:prstGeom>
        </p:spPr>
      </p:pic>
      <p:sp>
        <p:nvSpPr>
          <p:cNvPr id="3" name="Slide Number Placeholder 2">
            <a:extLst>
              <a:ext uri="{FF2B5EF4-FFF2-40B4-BE49-F238E27FC236}">
                <a16:creationId xmlns:a16="http://schemas.microsoft.com/office/drawing/2014/main" id="{93253E6F-9066-4755-A118-A3C5B3E5DB0B}"/>
              </a:ext>
            </a:extLst>
          </p:cNvPr>
          <p:cNvSpPr>
            <a:spLocks noGrp="1"/>
          </p:cNvSpPr>
          <p:nvPr>
            <p:ph type="sldNum" sz="quarter" idx="12"/>
          </p:nvPr>
        </p:nvSpPr>
        <p:spPr/>
        <p:txBody>
          <a:bodyPr/>
          <a:lstStyle/>
          <a:p>
            <a:fld id="{C4A4B40F-07D9-4AE2-81D0-49EF3B6E3267}" type="slidenum">
              <a:rPr lang="en-US" smtClean="0"/>
              <a:t>6</a:t>
            </a:fld>
            <a:endParaRPr lang="en-US"/>
          </a:p>
        </p:txBody>
      </p:sp>
      <p:pic>
        <p:nvPicPr>
          <p:cNvPr id="8" name="Picture 7">
            <a:extLst>
              <a:ext uri="{FF2B5EF4-FFF2-40B4-BE49-F238E27FC236}">
                <a16:creationId xmlns:a16="http://schemas.microsoft.com/office/drawing/2014/main" id="{E1E9CE6E-32DC-4047-A1C8-73F2CD5AB6E3}"/>
              </a:ext>
            </a:extLst>
          </p:cNvPr>
          <p:cNvPicPr>
            <a:picLocks noChangeAspect="1"/>
          </p:cNvPicPr>
          <p:nvPr/>
        </p:nvPicPr>
        <p:blipFill>
          <a:blip r:embed="rId7"/>
          <a:stretch>
            <a:fillRect/>
          </a:stretch>
        </p:blipFill>
        <p:spPr>
          <a:xfrm>
            <a:off x="1481137" y="1439272"/>
            <a:ext cx="9229725" cy="5190127"/>
          </a:xfrm>
          <a:prstGeom prst="rect">
            <a:avLst/>
          </a:prstGeom>
        </p:spPr>
      </p:pic>
    </p:spTree>
    <p:extLst>
      <p:ext uri="{BB962C8B-B14F-4D97-AF65-F5344CB8AC3E}">
        <p14:creationId xmlns:p14="http://schemas.microsoft.com/office/powerpoint/2010/main" val="3156515538"/>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7E36D6E-2AC5-4770-98C8-8E3D683EA1E6}"/>
              </a:ext>
            </a:extLst>
          </p:cNvPr>
          <p:cNvPicPr>
            <a:picLocks noChangeAspect="1"/>
          </p:cNvPicPr>
          <p:nvPr/>
        </p:nvPicPr>
        <p:blipFill>
          <a:blip r:embed="rId5">
            <a:duotone>
              <a:prstClr val="black"/>
              <a:srgbClr val="33F7FA">
                <a:tint val="45000"/>
                <a:satMod val="400000"/>
              </a:srgbClr>
            </a:duotone>
            <a:extLst>
              <a:ext uri="{28A0092B-C50C-407E-A947-70E740481C1C}">
                <a14:useLocalDpi xmlns:a14="http://schemas.microsoft.com/office/drawing/2010/main" val="0"/>
              </a:ext>
            </a:extLst>
          </a:blip>
          <a:stretch>
            <a:fillRect/>
          </a:stretch>
        </p:blipFill>
        <p:spPr>
          <a:xfrm>
            <a:off x="5049493" y="252312"/>
            <a:ext cx="3099238" cy="954817"/>
          </a:xfrm>
          <a:prstGeom prst="rect">
            <a:avLst/>
          </a:prstGeom>
        </p:spPr>
      </p:pic>
      <p:sp>
        <p:nvSpPr>
          <p:cNvPr id="22" name="Title 1">
            <a:extLst>
              <a:ext uri="{FF2B5EF4-FFF2-40B4-BE49-F238E27FC236}">
                <a16:creationId xmlns:a16="http://schemas.microsoft.com/office/drawing/2014/main" id="{F0C9AE8A-F5BC-4B5A-828C-19159DCCA4EC}"/>
              </a:ext>
            </a:extLst>
          </p:cNvPr>
          <p:cNvSpPr txBox="1">
            <a:spLocks/>
          </p:cNvSpPr>
          <p:nvPr/>
        </p:nvSpPr>
        <p:spPr>
          <a:xfrm>
            <a:off x="5429621" y="437332"/>
            <a:ext cx="1778051" cy="584775"/>
          </a:xfrm>
          <a:prstGeom prst="rect">
            <a:avLst/>
          </a:prstGeom>
        </p:spPr>
        <p:txBody>
          <a:bodyPr wrap="none">
            <a:spAutoFit/>
          </a:bodyPr>
          <a:lstStyle>
            <a:defPPr>
              <a:defRPr lang="en-US"/>
            </a:defPPr>
            <a:lvl1pPr marR="0" lvl="0" indent="0" defTabSz="914400" fontAlgn="auto">
              <a:lnSpc>
                <a:spcPct val="100000"/>
              </a:lnSpc>
              <a:spcBef>
                <a:spcPts val="0"/>
              </a:spcBef>
              <a:spcAft>
                <a:spcPts val="0"/>
              </a:spcAft>
              <a:buClrTx/>
              <a:buSzTx/>
              <a:buFontTx/>
              <a:buNone/>
              <a:tabLst/>
              <a:defRPr kumimoji="0" sz="2800" b="1" i="0" u="none" strike="noStrike" cap="none" spc="0" normalizeH="0" baseline="0">
                <a:ln>
                  <a:noFill/>
                </a:ln>
                <a:solidFill>
                  <a:srgbClr val="33F7FA"/>
                </a:solidFill>
                <a:effectLst/>
                <a:uLnTx/>
                <a:uFillTx/>
                <a:latin typeface="Agency FB" panose="020B0503020202020204" pitchFamily="34" charset="0"/>
              </a:defRPr>
            </a:lvl1pPr>
          </a:lstStyle>
          <a:p>
            <a:pPr>
              <a:defRPr/>
            </a:pPr>
            <a:r>
              <a:rPr lang="en-US" sz="3200" dirty="0"/>
              <a:t>References</a:t>
            </a:r>
          </a:p>
        </p:txBody>
      </p:sp>
      <p:sp>
        <p:nvSpPr>
          <p:cNvPr id="17" name="Content Placeholder 16">
            <a:extLst>
              <a:ext uri="{FF2B5EF4-FFF2-40B4-BE49-F238E27FC236}">
                <a16:creationId xmlns:a16="http://schemas.microsoft.com/office/drawing/2014/main" id="{C1CB58D3-5492-40C6-BC89-BDECED81CE45}"/>
              </a:ext>
            </a:extLst>
          </p:cNvPr>
          <p:cNvSpPr>
            <a:spLocks noGrp="1"/>
          </p:cNvSpPr>
          <p:nvPr>
            <p:ph idx="1"/>
          </p:nvPr>
        </p:nvSpPr>
        <p:spPr>
          <a:xfrm>
            <a:off x="838200" y="1825625"/>
            <a:ext cx="10515600" cy="3810677"/>
          </a:xfrm>
        </p:spPr>
        <p:txBody>
          <a:bodyPr/>
          <a:lstStyle/>
          <a:p>
            <a:r>
              <a:rPr lang="en-US" dirty="0">
                <a:solidFill>
                  <a:schemeClr val="bg1"/>
                </a:solidFill>
                <a:latin typeface="Gill Sans MT" panose="020B0502020104020203" pitchFamily="34" charset="0"/>
                <a:hlinkClick r:id="rId6"/>
              </a:rPr>
              <a:t>https://www.javatpoint.com/MVC-in-jsp</a:t>
            </a:r>
            <a:endParaRPr lang="en-US" dirty="0">
              <a:solidFill>
                <a:schemeClr val="bg1"/>
              </a:solidFill>
              <a:latin typeface="Gill Sans MT" panose="020B0502020104020203" pitchFamily="34" charset="0"/>
            </a:endParaRPr>
          </a:p>
          <a:p>
            <a:endParaRPr lang="en-US" dirty="0">
              <a:solidFill>
                <a:schemeClr val="bg1"/>
              </a:solidFill>
              <a:latin typeface="Gill Sans MT" panose="020B0502020104020203" pitchFamily="34" charset="0"/>
            </a:endParaRPr>
          </a:p>
          <a:p>
            <a:r>
              <a:rPr lang="en-US" dirty="0">
                <a:solidFill>
                  <a:schemeClr val="bg1"/>
                </a:solidFill>
                <a:latin typeface="Gill Sans MT" panose="020B0502020104020203" pitchFamily="34" charset="0"/>
                <a:hlinkClick r:id="rId7"/>
              </a:rPr>
              <a:t>https://www.javatpoint.com/spring-mvc-tutorial</a:t>
            </a:r>
            <a:endParaRPr lang="en-US" dirty="0">
              <a:solidFill>
                <a:schemeClr val="bg1"/>
              </a:solidFill>
              <a:latin typeface="Gill Sans MT" panose="020B0502020104020203" pitchFamily="34" charset="0"/>
            </a:endParaRPr>
          </a:p>
          <a:p>
            <a:endParaRPr lang="en-US" dirty="0">
              <a:solidFill>
                <a:schemeClr val="bg1"/>
              </a:solidFill>
              <a:latin typeface="Gill Sans MT" panose="020B0502020104020203" pitchFamily="34" charset="0"/>
            </a:endParaRPr>
          </a:p>
        </p:txBody>
      </p:sp>
      <p:pic>
        <p:nvPicPr>
          <p:cNvPr id="5" name="Picture 4">
            <a:extLst>
              <a:ext uri="{FF2B5EF4-FFF2-40B4-BE49-F238E27FC236}">
                <a16:creationId xmlns:a16="http://schemas.microsoft.com/office/drawing/2014/main" id="{43B3AF6A-C87C-4D9E-9CD9-A23786A0138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16200000">
            <a:off x="-2547927" y="3918125"/>
            <a:ext cx="5190126" cy="1143260"/>
          </a:xfrm>
          <a:prstGeom prst="rect">
            <a:avLst/>
          </a:prstGeom>
        </p:spPr>
      </p:pic>
      <mc:AlternateContent xmlns:mc="http://schemas.openxmlformats.org/markup-compatibility/2006" xmlns:p14="http://schemas.microsoft.com/office/powerpoint/2010/main">
        <mc:Choice Requires="p14">
          <p:contentPart p14:bwMode="auto" r:id="rId9">
            <p14:nvContentPartPr>
              <p14:cNvPr id="2" name="Ink 1">
                <a:extLst>
                  <a:ext uri="{FF2B5EF4-FFF2-40B4-BE49-F238E27FC236}">
                    <a16:creationId xmlns:a16="http://schemas.microsoft.com/office/drawing/2014/main" id="{731B7E34-16D8-4924-94CB-45494D5A9839}"/>
                  </a:ext>
                </a:extLst>
              </p14:cNvPr>
              <p14:cNvContentPartPr/>
              <p14:nvPr/>
            </p14:nvContentPartPr>
            <p14:xfrm>
              <a:off x="5200200" y="2107800"/>
              <a:ext cx="2528640" cy="347040"/>
            </p14:xfrm>
          </p:contentPart>
        </mc:Choice>
        <mc:Fallback xmlns="">
          <p:pic>
            <p:nvPicPr>
              <p:cNvPr id="2" name="Ink 1">
                <a:extLst>
                  <a:ext uri="{FF2B5EF4-FFF2-40B4-BE49-F238E27FC236}">
                    <a16:creationId xmlns:a16="http://schemas.microsoft.com/office/drawing/2014/main" id="{731B7E34-16D8-4924-94CB-45494D5A9839}"/>
                  </a:ext>
                </a:extLst>
              </p:cNvPr>
              <p:cNvPicPr/>
              <p:nvPr/>
            </p:nvPicPr>
            <p:blipFill>
              <a:blip r:embed="rId11"/>
              <a:stretch>
                <a:fillRect/>
              </a:stretch>
            </p:blipFill>
            <p:spPr>
              <a:xfrm>
                <a:off x="5190840" y="2098440"/>
                <a:ext cx="2547360" cy="365760"/>
              </a:xfrm>
              <a:prstGeom prst="rect">
                <a:avLst/>
              </a:prstGeom>
            </p:spPr>
          </p:pic>
        </mc:Fallback>
      </mc:AlternateContent>
      <p:sp>
        <p:nvSpPr>
          <p:cNvPr id="3" name="Slide Number Placeholder 2">
            <a:extLst>
              <a:ext uri="{FF2B5EF4-FFF2-40B4-BE49-F238E27FC236}">
                <a16:creationId xmlns:a16="http://schemas.microsoft.com/office/drawing/2014/main" id="{5FB13083-41C9-467C-BC85-2E40ACCEA01F}"/>
              </a:ext>
            </a:extLst>
          </p:cNvPr>
          <p:cNvSpPr>
            <a:spLocks noGrp="1"/>
          </p:cNvSpPr>
          <p:nvPr>
            <p:ph type="sldNum" sz="quarter" idx="12"/>
          </p:nvPr>
        </p:nvSpPr>
        <p:spPr/>
        <p:txBody>
          <a:bodyPr/>
          <a:lstStyle/>
          <a:p>
            <a:fld id="{C4A4B40F-07D9-4AE2-81D0-49EF3B6E3267}" type="slidenum">
              <a:rPr lang="en-US" smtClean="0"/>
              <a:t>7</a:t>
            </a:fld>
            <a:endParaRPr lang="en-US"/>
          </a:p>
        </p:txBody>
      </p:sp>
    </p:spTree>
    <p:extLst>
      <p:ext uri="{BB962C8B-B14F-4D97-AF65-F5344CB8AC3E}">
        <p14:creationId xmlns:p14="http://schemas.microsoft.com/office/powerpoint/2010/main" val="3230089042"/>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1" name="Rectangle 20"/>
          <p:cNvSpPr/>
          <p:nvPr/>
        </p:nvSpPr>
        <p:spPr>
          <a:xfrm>
            <a:off x="367761" y="774267"/>
            <a:ext cx="10737773" cy="255454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Agency FB" panose="020B0503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Agency FB" panose="020B0503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Agency FB" panose="020B0503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Agency FB" panose="020B0503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Agency FB" panose="020B0503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Agency FB" panose="020B0503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Agency FB" panose="020B0503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Agency FB" panose="020B0503020202020204" pitchFamily="34" charset="0"/>
              <a:ea typeface="+mn-ea"/>
              <a:cs typeface="+mn-cs"/>
            </a:endParaRPr>
          </a:p>
        </p:txBody>
      </p:sp>
      <p:sp>
        <p:nvSpPr>
          <p:cNvPr id="2" name="Rectangle 1"/>
          <p:cNvSpPr/>
          <p:nvPr/>
        </p:nvSpPr>
        <p:spPr>
          <a:xfrm>
            <a:off x="2964425" y="1533833"/>
            <a:ext cx="8141109" cy="410005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745173" y="1828800"/>
            <a:ext cx="3116523" cy="3510115"/>
          </a:xfrm>
          <a:prstGeom prst="rect">
            <a:avLst/>
          </a:prstGeom>
        </p:spPr>
      </p:pic>
      <p:sp>
        <p:nvSpPr>
          <p:cNvPr id="3" name="TextBox 2"/>
          <p:cNvSpPr txBox="1"/>
          <p:nvPr/>
        </p:nvSpPr>
        <p:spPr>
          <a:xfrm>
            <a:off x="4106371" y="2652833"/>
            <a:ext cx="5751871" cy="186204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500" b="0"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Agency FB" panose="020B0503020202020204" pitchFamily="34" charset="0"/>
                <a:ea typeface="+mn-ea"/>
                <a:cs typeface="+mn-cs"/>
              </a:rPr>
              <a:t>THANK YOU</a:t>
            </a: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154060" y="3888312"/>
            <a:ext cx="1897714" cy="1732695"/>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2547927" y="3918125"/>
            <a:ext cx="5190126" cy="1143260"/>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9527433" y="1617625"/>
            <a:ext cx="5190126" cy="1143260"/>
          </a:xfrm>
          <a:prstGeom prst="rect">
            <a:avLst/>
          </a:prstGeom>
        </p:spPr>
      </p:pic>
      <p:sp>
        <p:nvSpPr>
          <p:cNvPr id="5" name="Slide Number Placeholder 4">
            <a:extLst>
              <a:ext uri="{FF2B5EF4-FFF2-40B4-BE49-F238E27FC236}">
                <a16:creationId xmlns:a16="http://schemas.microsoft.com/office/drawing/2014/main" id="{6BBD742E-9572-42F1-9B95-0C1FA889AD9F}"/>
              </a:ext>
            </a:extLst>
          </p:cNvPr>
          <p:cNvSpPr>
            <a:spLocks noGrp="1"/>
          </p:cNvSpPr>
          <p:nvPr>
            <p:ph type="sldNum" sz="quarter" idx="12"/>
          </p:nvPr>
        </p:nvSpPr>
        <p:spPr/>
        <p:txBody>
          <a:bodyPr/>
          <a:lstStyle/>
          <a:p>
            <a:fld id="{C4A4B40F-07D9-4AE2-81D0-49EF3B6E3267}" type="slidenum">
              <a:rPr lang="en-US" smtClean="0"/>
              <a:t>8</a:t>
            </a:fld>
            <a:endParaRPr lang="en-US"/>
          </a:p>
        </p:txBody>
      </p:sp>
    </p:spTree>
    <p:extLst>
      <p:ext uri="{BB962C8B-B14F-4D97-AF65-F5344CB8AC3E}">
        <p14:creationId xmlns:p14="http://schemas.microsoft.com/office/powerpoint/2010/main" val="3400512115"/>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show="0">
  <p:cSld>
    <p:bg>
      <p:bgPr>
        <a:blipFill dpi="0" rotWithShape="1">
          <a:blip r:embed="rId4">
            <a:lum/>
          </a:blip>
          <a:srcRect/>
          <a:stretch>
            <a:fillRect t="-9000" b="-9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94C944E-75D7-405A-AD71-CFBE4E206360}"/>
              </a:ext>
            </a:extLst>
          </p:cNvPr>
          <p:cNvPicPr>
            <a:picLocks noChangeAspect="1"/>
          </p:cNvPicPr>
          <p:nvPr/>
        </p:nvPicPr>
        <p:blipFill>
          <a:blip r:embed="rId5">
            <a:duotone>
              <a:prstClr val="black"/>
              <a:srgbClr val="33F7FA">
                <a:tint val="45000"/>
                <a:satMod val="400000"/>
              </a:srgbClr>
            </a:duotone>
            <a:extLst>
              <a:ext uri="{28A0092B-C50C-407E-A947-70E740481C1C}">
                <a14:useLocalDpi xmlns:a14="http://schemas.microsoft.com/office/drawing/2010/main" val="0"/>
              </a:ext>
            </a:extLst>
          </a:blip>
          <a:stretch>
            <a:fillRect/>
          </a:stretch>
        </p:blipFill>
        <p:spPr>
          <a:xfrm>
            <a:off x="4534703" y="235310"/>
            <a:ext cx="3931379" cy="954817"/>
          </a:xfrm>
          <a:prstGeom prst="rect">
            <a:avLst/>
          </a:prstGeom>
        </p:spPr>
      </p:pic>
      <p:sp>
        <p:nvSpPr>
          <p:cNvPr id="5" name="Title 1">
            <a:extLst>
              <a:ext uri="{FF2B5EF4-FFF2-40B4-BE49-F238E27FC236}">
                <a16:creationId xmlns:a16="http://schemas.microsoft.com/office/drawing/2014/main" id="{2AB308FA-FE1A-4272-80FF-A1F4BEBC5FCB}"/>
              </a:ext>
            </a:extLst>
          </p:cNvPr>
          <p:cNvSpPr txBox="1">
            <a:spLocks/>
          </p:cNvSpPr>
          <p:nvPr/>
        </p:nvSpPr>
        <p:spPr>
          <a:xfrm>
            <a:off x="4776436" y="418950"/>
            <a:ext cx="3311276" cy="586158"/>
          </a:xfrm>
          <a:prstGeom prst="rect">
            <a:avLst/>
          </a:prstGeom>
        </p:spPr>
        <p:txBody>
          <a:bodyPr wrap="square">
            <a:spAutoFit/>
          </a:bodyPr>
          <a:lstStyle>
            <a:defPPr>
              <a:defRPr lang="en-US"/>
            </a:defPPr>
            <a:lvl1pPr marR="0" lvl="0" indent="0" defTabSz="914400" fontAlgn="auto">
              <a:lnSpc>
                <a:spcPct val="100000"/>
              </a:lnSpc>
              <a:spcBef>
                <a:spcPts val="0"/>
              </a:spcBef>
              <a:spcAft>
                <a:spcPts val="0"/>
              </a:spcAft>
              <a:buClrTx/>
              <a:buSzTx/>
              <a:buFontTx/>
              <a:buNone/>
              <a:tabLst/>
              <a:defRPr kumimoji="0" sz="2800" b="1" i="0" u="none" strike="noStrike" cap="none" spc="0" normalizeH="0" baseline="0">
                <a:ln>
                  <a:noFill/>
                </a:ln>
                <a:solidFill>
                  <a:srgbClr val="33F7FA"/>
                </a:solidFill>
                <a:effectLst/>
                <a:uLnTx/>
                <a:uFillTx/>
                <a:latin typeface="Agency FB" panose="020B0503020202020204" pitchFamily="34" charset="0"/>
              </a:defRPr>
            </a:lvl1pPr>
          </a:lstStyle>
          <a:p>
            <a:pPr lvl="0">
              <a:defRPr/>
            </a:pPr>
            <a:r>
              <a:rPr lang="en-US" altLang="en-US" sz="3200" dirty="0"/>
              <a:t>Advantages</a:t>
            </a:r>
            <a:endParaRPr lang="en-US" sz="3200" dirty="0"/>
          </a:p>
        </p:txBody>
      </p:sp>
      <p:sp>
        <p:nvSpPr>
          <p:cNvPr id="2" name="Rectangle 1">
            <a:extLst>
              <a:ext uri="{FF2B5EF4-FFF2-40B4-BE49-F238E27FC236}">
                <a16:creationId xmlns:a16="http://schemas.microsoft.com/office/drawing/2014/main" id="{A023975D-9D59-4919-BEED-834990251FBA}"/>
              </a:ext>
            </a:extLst>
          </p:cNvPr>
          <p:cNvSpPr/>
          <p:nvPr/>
        </p:nvSpPr>
        <p:spPr>
          <a:xfrm>
            <a:off x="838200" y="1188748"/>
            <a:ext cx="10782770" cy="5324535"/>
          </a:xfrm>
          <a:prstGeom prst="rect">
            <a:avLst/>
          </a:prstGeom>
        </p:spPr>
        <p:txBody>
          <a:bodyPr wrap="square">
            <a:spAutoFit/>
          </a:bodyPr>
          <a:lstStyle/>
          <a:p>
            <a:pPr algn="just"/>
            <a:r>
              <a:rPr lang="en-US" sz="2000" b="0" i="0" dirty="0">
                <a:solidFill>
                  <a:schemeClr val="bg1"/>
                </a:solidFill>
                <a:effectLst/>
                <a:latin typeface="erdana"/>
              </a:rPr>
              <a:t>Advantages of Spring MVC Framework</a:t>
            </a:r>
          </a:p>
          <a:p>
            <a:pPr algn="just">
              <a:buFont typeface="Arial" panose="020B0604020202020204" pitchFamily="34" charset="0"/>
              <a:buChar char="•"/>
            </a:pPr>
            <a:br>
              <a:rPr lang="en-US" sz="2000" b="1" dirty="0">
                <a:solidFill>
                  <a:schemeClr val="bg1"/>
                </a:solidFill>
                <a:effectLst/>
                <a:latin typeface="verdana" panose="020B0604030504040204" pitchFamily="34" charset="0"/>
              </a:rPr>
            </a:br>
            <a:r>
              <a:rPr lang="en-US" sz="2000" b="1" dirty="0">
                <a:solidFill>
                  <a:schemeClr val="bg1"/>
                </a:solidFill>
                <a:effectLst/>
                <a:latin typeface="verdana" panose="020B0604030504040204" pitchFamily="34" charset="0"/>
              </a:rPr>
              <a:t>Separate roles</a:t>
            </a:r>
            <a:r>
              <a:rPr lang="en-US" sz="2000" b="0" dirty="0">
                <a:solidFill>
                  <a:schemeClr val="bg1"/>
                </a:solidFill>
                <a:effectLst/>
                <a:latin typeface="verdana" panose="020B0604030504040204" pitchFamily="34" charset="0"/>
              </a:rPr>
              <a:t> - The Spring MVC separates each role, where the model object, controller, command object, view resolver, </a:t>
            </a:r>
            <a:r>
              <a:rPr lang="en-US" sz="2000" b="0" dirty="0" err="1">
                <a:solidFill>
                  <a:schemeClr val="bg1"/>
                </a:solidFill>
                <a:effectLst/>
                <a:latin typeface="verdana" panose="020B0604030504040204" pitchFamily="34" charset="0"/>
              </a:rPr>
              <a:t>DispatcherServlet</a:t>
            </a:r>
            <a:r>
              <a:rPr lang="en-US" sz="2000" b="0" dirty="0">
                <a:solidFill>
                  <a:schemeClr val="bg1"/>
                </a:solidFill>
                <a:effectLst/>
                <a:latin typeface="verdana" panose="020B0604030504040204" pitchFamily="34" charset="0"/>
              </a:rPr>
              <a:t>, validator, etc. can be fulfilled by a specialized object.</a:t>
            </a:r>
          </a:p>
          <a:p>
            <a:pPr algn="just">
              <a:buFont typeface="Arial" panose="020B0604020202020204" pitchFamily="34" charset="0"/>
              <a:buChar char="•"/>
            </a:pPr>
            <a:r>
              <a:rPr lang="en-US" sz="2000" b="1" dirty="0">
                <a:solidFill>
                  <a:schemeClr val="bg1"/>
                </a:solidFill>
                <a:effectLst/>
                <a:latin typeface="verdana" panose="020B0604030504040204" pitchFamily="34" charset="0"/>
              </a:rPr>
              <a:t>Light-weight</a:t>
            </a:r>
            <a:r>
              <a:rPr lang="en-US" sz="2000" b="0" dirty="0">
                <a:solidFill>
                  <a:schemeClr val="bg1"/>
                </a:solidFill>
                <a:effectLst/>
                <a:latin typeface="verdana" panose="020B0604030504040204" pitchFamily="34" charset="0"/>
              </a:rPr>
              <a:t> - It uses light-weight servlet container to develop and deploy your application.</a:t>
            </a:r>
          </a:p>
          <a:p>
            <a:pPr algn="just">
              <a:buFont typeface="Arial" panose="020B0604020202020204" pitchFamily="34" charset="0"/>
              <a:buChar char="•"/>
            </a:pPr>
            <a:r>
              <a:rPr lang="en-US" sz="2000" b="1" dirty="0">
                <a:solidFill>
                  <a:schemeClr val="bg1"/>
                </a:solidFill>
                <a:effectLst/>
                <a:latin typeface="verdana" panose="020B0604030504040204" pitchFamily="34" charset="0"/>
              </a:rPr>
              <a:t>Powerful Configuration</a:t>
            </a:r>
            <a:r>
              <a:rPr lang="en-US" sz="2000" b="0" dirty="0">
                <a:solidFill>
                  <a:schemeClr val="bg1"/>
                </a:solidFill>
                <a:effectLst/>
                <a:latin typeface="verdana" panose="020B0604030504040204" pitchFamily="34" charset="0"/>
              </a:rPr>
              <a:t> - It provides a robust configuration for both framework and application classes that includes easy referencing across contexts, such as from web controllers to business objects and validators.</a:t>
            </a:r>
          </a:p>
          <a:p>
            <a:pPr algn="just">
              <a:buFont typeface="Arial" panose="020B0604020202020204" pitchFamily="34" charset="0"/>
              <a:buChar char="•"/>
            </a:pPr>
            <a:r>
              <a:rPr lang="en-US" sz="2000" b="1" dirty="0">
                <a:solidFill>
                  <a:schemeClr val="bg1"/>
                </a:solidFill>
                <a:effectLst/>
                <a:latin typeface="verdana" panose="020B0604030504040204" pitchFamily="34" charset="0"/>
              </a:rPr>
              <a:t>Rapid development</a:t>
            </a:r>
            <a:r>
              <a:rPr lang="en-US" sz="2000" b="0" dirty="0">
                <a:solidFill>
                  <a:schemeClr val="bg1"/>
                </a:solidFill>
                <a:effectLst/>
                <a:latin typeface="verdana" panose="020B0604030504040204" pitchFamily="34" charset="0"/>
              </a:rPr>
              <a:t> - The Spring MVC facilitates fast and parallel development.</a:t>
            </a:r>
          </a:p>
          <a:p>
            <a:pPr algn="just">
              <a:buFont typeface="Arial" panose="020B0604020202020204" pitchFamily="34" charset="0"/>
              <a:buChar char="•"/>
            </a:pPr>
            <a:r>
              <a:rPr lang="en-US" sz="2000" b="1" dirty="0">
                <a:solidFill>
                  <a:schemeClr val="bg1"/>
                </a:solidFill>
                <a:effectLst/>
                <a:latin typeface="verdana" panose="020B0604030504040204" pitchFamily="34" charset="0"/>
              </a:rPr>
              <a:t>Reusable business code</a:t>
            </a:r>
            <a:r>
              <a:rPr lang="en-US" sz="2000" b="0" dirty="0">
                <a:solidFill>
                  <a:schemeClr val="bg1"/>
                </a:solidFill>
                <a:effectLst/>
                <a:latin typeface="verdana" panose="020B0604030504040204" pitchFamily="34" charset="0"/>
              </a:rPr>
              <a:t> - Instead of creating new objects, it allows us to use the existing business objects.</a:t>
            </a:r>
          </a:p>
          <a:p>
            <a:pPr algn="just">
              <a:buFont typeface="Arial" panose="020B0604020202020204" pitchFamily="34" charset="0"/>
              <a:buChar char="•"/>
            </a:pPr>
            <a:r>
              <a:rPr lang="en-US" sz="2000" b="1" dirty="0">
                <a:solidFill>
                  <a:schemeClr val="bg1"/>
                </a:solidFill>
                <a:effectLst/>
                <a:latin typeface="verdana" panose="020B0604030504040204" pitchFamily="34" charset="0"/>
              </a:rPr>
              <a:t>Easy to test</a:t>
            </a:r>
            <a:r>
              <a:rPr lang="en-US" sz="2000" b="0" dirty="0">
                <a:solidFill>
                  <a:schemeClr val="bg1"/>
                </a:solidFill>
                <a:effectLst/>
                <a:latin typeface="verdana" panose="020B0604030504040204" pitchFamily="34" charset="0"/>
              </a:rPr>
              <a:t> - In Spring, generally we create JavaBeans classes that enable you to inject test data using the setter methods.</a:t>
            </a:r>
          </a:p>
          <a:p>
            <a:pPr algn="just">
              <a:buFont typeface="Arial" panose="020B0604020202020204" pitchFamily="34" charset="0"/>
              <a:buChar char="•"/>
            </a:pPr>
            <a:r>
              <a:rPr lang="en-US" sz="2000" b="1" dirty="0">
                <a:solidFill>
                  <a:schemeClr val="bg1"/>
                </a:solidFill>
                <a:effectLst/>
                <a:latin typeface="verdana" panose="020B0604030504040204" pitchFamily="34" charset="0"/>
              </a:rPr>
              <a:t>Flexible Mapping</a:t>
            </a:r>
            <a:r>
              <a:rPr lang="en-US" sz="2000" b="0" dirty="0">
                <a:solidFill>
                  <a:schemeClr val="bg1"/>
                </a:solidFill>
                <a:effectLst/>
                <a:latin typeface="verdana" panose="020B0604030504040204" pitchFamily="34" charset="0"/>
              </a:rPr>
              <a:t> - It provides the specific annotations that easily redirect the page.</a:t>
            </a:r>
          </a:p>
        </p:txBody>
      </p:sp>
      <p:pic>
        <p:nvPicPr>
          <p:cNvPr id="6" name="Picture 5">
            <a:extLst>
              <a:ext uri="{FF2B5EF4-FFF2-40B4-BE49-F238E27FC236}">
                <a16:creationId xmlns:a16="http://schemas.microsoft.com/office/drawing/2014/main" id="{A95E1022-8487-45B2-A760-AF4843BB44C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2547927" y="3918125"/>
            <a:ext cx="5190126" cy="1143260"/>
          </a:xfrm>
          <a:prstGeom prst="rect">
            <a:avLst/>
          </a:prstGeom>
        </p:spPr>
      </p:pic>
      <p:sp>
        <p:nvSpPr>
          <p:cNvPr id="3" name="Slide Number Placeholder 2">
            <a:extLst>
              <a:ext uri="{FF2B5EF4-FFF2-40B4-BE49-F238E27FC236}">
                <a16:creationId xmlns:a16="http://schemas.microsoft.com/office/drawing/2014/main" id="{93253E6F-9066-4755-A118-A3C5B3E5DB0B}"/>
              </a:ext>
            </a:extLst>
          </p:cNvPr>
          <p:cNvSpPr>
            <a:spLocks noGrp="1"/>
          </p:cNvSpPr>
          <p:nvPr>
            <p:ph type="sldNum" sz="quarter" idx="12"/>
          </p:nvPr>
        </p:nvSpPr>
        <p:spPr/>
        <p:txBody>
          <a:bodyPr/>
          <a:lstStyle/>
          <a:p>
            <a:fld id="{C4A4B40F-07D9-4AE2-81D0-49EF3B6E3267}" type="slidenum">
              <a:rPr lang="en-US" smtClean="0"/>
              <a:t>9</a:t>
            </a:fld>
            <a:endParaRPr lang="en-US"/>
          </a:p>
        </p:txBody>
      </p:sp>
    </p:spTree>
    <p:extLst>
      <p:ext uri="{BB962C8B-B14F-4D97-AF65-F5344CB8AC3E}">
        <p14:creationId xmlns:p14="http://schemas.microsoft.com/office/powerpoint/2010/main" val="1180086806"/>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2076</TotalTime>
  <Words>656</Words>
  <Application>Microsoft Office PowerPoint</Application>
  <PresentationFormat>Widescreen</PresentationFormat>
  <Paragraphs>71</Paragraphs>
  <Slides>9</Slides>
  <Notes>8</Notes>
  <HiddenSlides>1</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9</vt:i4>
      </vt:variant>
    </vt:vector>
  </HeadingPairs>
  <TitlesOfParts>
    <vt:vector size="21" baseType="lpstr">
      <vt:lpstr>Agency FB</vt:lpstr>
      <vt:lpstr>-apple-system</vt:lpstr>
      <vt:lpstr>Arial</vt:lpstr>
      <vt:lpstr>Bell MT</vt:lpstr>
      <vt:lpstr>Calibri</vt:lpstr>
      <vt:lpstr>Calibri Light</vt:lpstr>
      <vt:lpstr>erdana</vt:lpstr>
      <vt:lpstr>Franklin Gothic Book</vt:lpstr>
      <vt:lpstr>Gill Sans MT</vt:lpstr>
      <vt:lpstr>verdana</vt:lpstr>
      <vt:lpstr>1_Office Theme</vt:lpstr>
      <vt:lpstr>Crop</vt:lpstr>
      <vt:lpstr>Spring MVC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Mohammad Mohsin</dc:creator>
  <cp:lastModifiedBy>Ravindra Nikam01</cp:lastModifiedBy>
  <cp:revision>178</cp:revision>
  <dcterms:created xsi:type="dcterms:W3CDTF">2020-01-30T05:44:31Z</dcterms:created>
  <dcterms:modified xsi:type="dcterms:W3CDTF">2021-08-19T11:05:33Z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7fd8a196-24eb-41bb-9b22-e6a1875a70f5_Enabled">
    <vt:lpwstr>True</vt:lpwstr>
  </property>
  <property fmtid="{D5CDD505-2E9C-101B-9397-08002B2CF9AE}" pid="3" name="MSIP_Label_7fd8a196-24eb-41bb-9b22-e6a1875a70f5_SiteId">
    <vt:lpwstr>63ce7d59-2f3e-42cd-a8cc-be764cff5eb6</vt:lpwstr>
  </property>
  <property fmtid="{D5CDD505-2E9C-101B-9397-08002B2CF9AE}" pid="4" name="MSIP_Label_7fd8a196-24eb-41bb-9b22-e6a1875a70f5_Owner">
    <vt:lpwstr>mohammad.mohsin@ad.infosys.com</vt:lpwstr>
  </property>
  <property fmtid="{D5CDD505-2E9C-101B-9397-08002B2CF9AE}" pid="5" name="MSIP_Label_7fd8a196-24eb-41bb-9b22-e6a1875a70f5_SetDate">
    <vt:lpwstr>2020-01-30T05:44:34.4959597Z</vt:lpwstr>
  </property>
  <property fmtid="{D5CDD505-2E9C-101B-9397-08002B2CF9AE}" pid="6" name="MSIP_Label_7fd8a196-24eb-41bb-9b22-e6a1875a70f5_Name">
    <vt:lpwstr>Public</vt:lpwstr>
  </property>
  <property fmtid="{D5CDD505-2E9C-101B-9397-08002B2CF9AE}" pid="7" name="MSIP_Label_7fd8a196-24eb-41bb-9b22-e6a1875a70f5_Application">
    <vt:lpwstr>Microsoft Azure Information Protection</vt:lpwstr>
  </property>
  <property fmtid="{D5CDD505-2E9C-101B-9397-08002B2CF9AE}" pid="8" name="MSIP_Label_7fd8a196-24eb-41bb-9b22-e6a1875a70f5_ActionId">
    <vt:lpwstr>a339461a-2387-412f-b7d6-7519450dcef6</vt:lpwstr>
  </property>
  <property fmtid="{D5CDD505-2E9C-101B-9397-08002B2CF9AE}" pid="9" name="MSIP_Label_7fd8a196-24eb-41bb-9b22-e6a1875a70f5_Extended_MSFT_Method">
    <vt:lpwstr>Manual</vt:lpwstr>
  </property>
  <property fmtid="{D5CDD505-2E9C-101B-9397-08002B2CF9AE}" pid="10" name="Sensitivity">
    <vt:lpwstr>Public</vt:lpwstr>
  </property>
</Properties>
</file>

<file path=docProps/thumbnail.jpeg>
</file>